
<file path=[Content_Types].xml><?xml version="1.0" encoding="utf-8"?>
<Types xmlns="http://schemas.openxmlformats.org/package/2006/content-types">
  <Default Extension="jpeg" ContentType="image/jpeg"/>
  <Default Extension="jpg" ContentType="image/pn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8.jpg" ContentType="image/jpeg"/>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303" r:id="rId3"/>
    <p:sldId id="257" r:id="rId4"/>
    <p:sldId id="370" r:id="rId5"/>
    <p:sldId id="281" r:id="rId6"/>
    <p:sldId id="364" r:id="rId7"/>
    <p:sldId id="260" r:id="rId8"/>
    <p:sldId id="366" r:id="rId9"/>
    <p:sldId id="367" r:id="rId10"/>
    <p:sldId id="270" r:id="rId11"/>
    <p:sldId id="363" r:id="rId12"/>
    <p:sldId id="304" r:id="rId13"/>
    <p:sldId id="371" r:id="rId14"/>
    <p:sldId id="301" r:id="rId15"/>
    <p:sldId id="302" r:id="rId16"/>
    <p:sldId id="308" r:id="rId17"/>
    <p:sldId id="355" r:id="rId18"/>
    <p:sldId id="365" r:id="rId19"/>
    <p:sldId id="290" r:id="rId20"/>
    <p:sldId id="280" r:id="rId21"/>
    <p:sldId id="3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F47D010-16A4-B2D0-DFF3-430183546006}" name="Davidson, Tiffany L" initials="TD" userId="S::tiffany.davidson@bison.howard.edu::9a1bd178-ecd6-44ed-bb51-9c59a1ed514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903" autoAdjust="0"/>
  </p:normalViewPr>
  <p:slideViewPr>
    <p:cSldViewPr snapToGrid="0">
      <p:cViewPr varScale="1">
        <p:scale>
          <a:sx n="53" d="100"/>
          <a:sy n="53" d="100"/>
        </p:scale>
        <p:origin x="1176" y="56"/>
      </p:cViewPr>
      <p:guideLst/>
    </p:cSldViewPr>
  </p:slid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DD4DA8-5F31-43A8-B909-A2A1E227A6D6}"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21777-5403-48E6-9A47-AF8119CC9C91}" type="slidenum">
              <a:rPr lang="en-US" smtClean="0"/>
              <a:t>‹#›</a:t>
            </a:fld>
            <a:endParaRPr lang="en-US"/>
          </a:p>
        </p:txBody>
      </p:sp>
    </p:spTree>
    <p:extLst>
      <p:ext uri="{BB962C8B-B14F-4D97-AF65-F5344CB8AC3E}">
        <p14:creationId xmlns:p14="http://schemas.microsoft.com/office/powerpoint/2010/main" val="2593958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ea typeface="Calibri" panose="020F0502020204030204" pitchFamily="34" charset="0"/>
                <a:cs typeface="Times New Roman" panose="02020603050405020304" pitchFamily="18" charset="0"/>
              </a:rPr>
              <a:t>It is </a:t>
            </a:r>
            <a:r>
              <a:rPr lang="en-US" dirty="0">
                <a:latin typeface="Times New Roman" panose="02020603050405020304" pitchFamily="18" charset="0"/>
                <a:ea typeface="Calibri" panose="020F0502020204030204" pitchFamily="34" charset="0"/>
                <a:cs typeface="Times New Roman" panose="02020603050405020304" pitchFamily="18" charset="0"/>
              </a:rPr>
              <a:t>costly and often difficult to manage</a:t>
            </a:r>
          </a:p>
          <a:p>
            <a:r>
              <a:rPr lang="en-US" dirty="0">
                <a:effectLst/>
                <a:latin typeface="Times New Roman" panose="02020603050405020304" pitchFamily="18" charset="0"/>
                <a:ea typeface="Calibri" panose="020F0502020204030204" pitchFamily="34" charset="0"/>
                <a:cs typeface="Times New Roman" panose="02020603050405020304" pitchFamily="18" charset="0"/>
              </a:rPr>
              <a:t> 2 Lowering blood pressure can decrease heart attacks and heart failure. </a:t>
            </a:r>
          </a:p>
          <a:p>
            <a:r>
              <a:rPr lang="en-US" dirty="0">
                <a:effectLst/>
                <a:latin typeface="Times New Roman" panose="02020603050405020304" pitchFamily="18" charset="0"/>
                <a:ea typeface="Calibri" panose="020F0502020204030204" pitchFamily="34" charset="0"/>
                <a:cs typeface="Times New Roman" panose="02020603050405020304" pitchFamily="18" charset="0"/>
              </a:rPr>
              <a:t>3 Increasing your intake of potassium, reducing body weight, and a reduction of salt intake are some of the recommended actions to combat hypertension.</a:t>
            </a:r>
            <a:endParaRPr lang="en-US" dirty="0"/>
          </a:p>
        </p:txBody>
      </p:sp>
      <p:sp>
        <p:nvSpPr>
          <p:cNvPr id="4" name="Slide Number Placeholder 3"/>
          <p:cNvSpPr>
            <a:spLocks noGrp="1"/>
          </p:cNvSpPr>
          <p:nvPr>
            <p:ph type="sldNum" sz="quarter" idx="5"/>
          </p:nvPr>
        </p:nvSpPr>
        <p:spPr/>
        <p:txBody>
          <a:bodyPr/>
          <a:lstStyle/>
          <a:p>
            <a:fld id="{CFA21777-5403-48E6-9A47-AF8119CC9C91}" type="slidenum">
              <a:rPr lang="en-US" smtClean="0"/>
              <a:t>3</a:t>
            </a:fld>
            <a:endParaRPr lang="en-US"/>
          </a:p>
        </p:txBody>
      </p:sp>
    </p:spTree>
    <p:extLst>
      <p:ext uri="{BB962C8B-B14F-4D97-AF65-F5344CB8AC3E}">
        <p14:creationId xmlns:p14="http://schemas.microsoft.com/office/powerpoint/2010/main" val="214908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The F1 score </a:t>
            </a:r>
            <a:r>
              <a:rPr lang="en-US" dirty="0"/>
              <a:t>is a metric used to evaluate the performance of a model by balancing precision and recall. It measures a model’s accuracy. (Good is between 0.8 and 0.9)</a:t>
            </a:r>
          </a:p>
          <a:p>
            <a:r>
              <a:rPr lang="en-US" b="0" i="0" u="sng" dirty="0">
                <a:solidFill>
                  <a:srgbClr val="001D35"/>
                </a:solidFill>
                <a:effectLst/>
                <a:latin typeface="Google Sans"/>
              </a:rPr>
              <a:t>Accuracy</a:t>
            </a:r>
            <a:r>
              <a:rPr lang="en-US" b="0" i="0" dirty="0">
                <a:solidFill>
                  <a:srgbClr val="001D35"/>
                </a:solidFill>
                <a:effectLst/>
                <a:latin typeface="Google Sans"/>
              </a:rPr>
              <a:t>: metric that measures how often a model makes correct predictions. It's calculated by dividing the number of correct predictions by the total number of predictions made. </a:t>
            </a:r>
          </a:p>
          <a:p>
            <a:r>
              <a:rPr lang="en-US" b="0" i="0" u="sng" dirty="0">
                <a:solidFill>
                  <a:srgbClr val="001D35"/>
                </a:solidFill>
                <a:effectLst/>
                <a:latin typeface="Google Sans"/>
              </a:rPr>
              <a:t>Precision</a:t>
            </a:r>
            <a:r>
              <a:rPr lang="en-US" b="0" i="0" dirty="0">
                <a:solidFill>
                  <a:srgbClr val="001D35"/>
                </a:solidFill>
                <a:effectLst/>
                <a:latin typeface="Google Sans"/>
              </a:rPr>
              <a:t> is a metric in machine learning that </a:t>
            </a:r>
            <a:r>
              <a:rPr lang="en-US" dirty="0"/>
              <a:t>measures the accuracy of a model's positive predictions</a:t>
            </a:r>
            <a:r>
              <a:rPr lang="en-US" b="0" i="0" dirty="0">
                <a:solidFill>
                  <a:srgbClr val="001D35"/>
                </a:solidFill>
                <a:effectLst/>
                <a:latin typeface="Google Sans"/>
              </a:rPr>
              <a:t>:</a:t>
            </a:r>
          </a:p>
          <a:p>
            <a:r>
              <a:rPr lang="en-US" b="0" i="0" u="sng" dirty="0">
                <a:solidFill>
                  <a:srgbClr val="001D35"/>
                </a:solidFill>
                <a:effectLst/>
                <a:latin typeface="Google Sans"/>
              </a:rPr>
              <a:t>Recall</a:t>
            </a:r>
            <a:r>
              <a:rPr lang="en-US" b="0" i="0" dirty="0">
                <a:solidFill>
                  <a:srgbClr val="001D35"/>
                </a:solidFill>
                <a:effectLst/>
                <a:latin typeface="Google Sans"/>
              </a:rPr>
              <a:t> is a machine learning metric that </a:t>
            </a:r>
            <a:r>
              <a:rPr lang="en-US" dirty="0"/>
              <a:t>measures how well a model can identify positive instances in a dataset.</a:t>
            </a:r>
          </a:p>
          <a:p>
            <a:r>
              <a:rPr lang="en-US" b="0" i="0" u="sng" dirty="0">
                <a:solidFill>
                  <a:srgbClr val="1F1F1F"/>
                </a:solidFill>
                <a:effectLst/>
                <a:latin typeface="Google Sans"/>
              </a:rPr>
              <a:t>Support</a:t>
            </a:r>
            <a:r>
              <a:rPr lang="en-US" b="0" i="0" dirty="0">
                <a:solidFill>
                  <a:srgbClr val="1F1F1F"/>
                </a:solidFill>
                <a:effectLst/>
                <a:latin typeface="Google Sans"/>
              </a:rPr>
              <a:t> is </a:t>
            </a:r>
            <a:r>
              <a:rPr lang="en-US" b="0" i="0" dirty="0">
                <a:solidFill>
                  <a:srgbClr val="040C28"/>
                </a:solidFill>
                <a:effectLst/>
                <a:latin typeface="Google Sans"/>
              </a:rPr>
              <a:t>the number of actual occurrences of the class in the specified dataset</a:t>
            </a:r>
            <a:r>
              <a:rPr lang="en-US" b="0" i="0" dirty="0">
                <a:solidFill>
                  <a:srgbClr val="1F1F1F"/>
                </a:solidFill>
                <a:effectLst/>
                <a:latin typeface="Google Sans"/>
              </a:rPr>
              <a:t>. Imbalanced support in the training data may indicate structural weaknesses in the reported scores of the classifier and could indicate the need for stratified sampling or rebalancing.</a:t>
            </a:r>
            <a:endParaRPr lang="en-US" dirty="0"/>
          </a:p>
        </p:txBody>
      </p:sp>
      <p:sp>
        <p:nvSpPr>
          <p:cNvPr id="4" name="Slide Number Placeholder 3"/>
          <p:cNvSpPr>
            <a:spLocks noGrp="1"/>
          </p:cNvSpPr>
          <p:nvPr>
            <p:ph type="sldNum" sz="quarter" idx="5"/>
          </p:nvPr>
        </p:nvSpPr>
        <p:spPr/>
        <p:txBody>
          <a:bodyPr/>
          <a:lstStyle/>
          <a:p>
            <a:fld id="{CFA21777-5403-48E6-9A47-AF8119CC9C91}" type="slidenum">
              <a:rPr lang="en-US" smtClean="0"/>
              <a:t>12</a:t>
            </a:fld>
            <a:endParaRPr lang="en-US"/>
          </a:p>
        </p:txBody>
      </p:sp>
    </p:spTree>
    <p:extLst>
      <p:ext uri="{BB962C8B-B14F-4D97-AF65-F5344CB8AC3E}">
        <p14:creationId xmlns:p14="http://schemas.microsoft.com/office/powerpoint/2010/main" val="2163885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The F1 score </a:t>
            </a:r>
            <a:r>
              <a:rPr lang="en-US" dirty="0"/>
              <a:t>is a metric used to evaluate the performance of a model by balancing precision and recall. It measures a model’s accuracy. (Good is between 0.8 and 0.9)</a:t>
            </a:r>
          </a:p>
          <a:p>
            <a:r>
              <a:rPr lang="en-US" b="0" i="0" u="sng" dirty="0">
                <a:solidFill>
                  <a:srgbClr val="001D35"/>
                </a:solidFill>
                <a:effectLst/>
                <a:latin typeface="Google Sans"/>
              </a:rPr>
              <a:t>Accuracy</a:t>
            </a:r>
            <a:r>
              <a:rPr lang="en-US" b="0" i="0" dirty="0">
                <a:solidFill>
                  <a:srgbClr val="001D35"/>
                </a:solidFill>
                <a:effectLst/>
                <a:latin typeface="Google Sans"/>
              </a:rPr>
              <a:t>: metric that measures how often a model makes correct predictions. It's calculated by dividing the number of correct predictions by the total number of predictions made. XG boost had the highest</a:t>
            </a:r>
          </a:p>
          <a:p>
            <a:r>
              <a:rPr lang="en-US" b="0" i="0" u="sng" dirty="0">
                <a:solidFill>
                  <a:srgbClr val="001D35"/>
                </a:solidFill>
                <a:effectLst/>
                <a:latin typeface="Google Sans"/>
              </a:rPr>
              <a:t>Precision</a:t>
            </a:r>
            <a:r>
              <a:rPr lang="en-US" b="0" i="0" dirty="0">
                <a:solidFill>
                  <a:srgbClr val="001D35"/>
                </a:solidFill>
                <a:effectLst/>
                <a:latin typeface="Google Sans"/>
              </a:rPr>
              <a:t> is a metric in machine learning that </a:t>
            </a:r>
            <a:r>
              <a:rPr lang="en-US" dirty="0"/>
              <a:t>measures the accuracy of a model's positive predictions</a:t>
            </a:r>
            <a:r>
              <a:rPr lang="en-US" b="0" i="0" dirty="0">
                <a:solidFill>
                  <a:srgbClr val="001D35"/>
                </a:solidFill>
                <a:effectLst/>
                <a:latin typeface="Google Sans"/>
              </a:rPr>
              <a:t>:</a:t>
            </a:r>
          </a:p>
          <a:p>
            <a:r>
              <a:rPr lang="en-US" b="0" i="0" u="sng" dirty="0">
                <a:solidFill>
                  <a:srgbClr val="001D35"/>
                </a:solidFill>
                <a:effectLst/>
                <a:latin typeface="Google Sans"/>
              </a:rPr>
              <a:t>Recall</a:t>
            </a:r>
            <a:r>
              <a:rPr lang="en-US" b="0" i="0" dirty="0">
                <a:solidFill>
                  <a:srgbClr val="001D35"/>
                </a:solidFill>
                <a:effectLst/>
                <a:latin typeface="Google Sans"/>
              </a:rPr>
              <a:t> is a machine learning metric that </a:t>
            </a:r>
            <a:r>
              <a:rPr lang="en-US" dirty="0"/>
              <a:t>measures how well a model can identify positive instances in a dataset.</a:t>
            </a:r>
          </a:p>
          <a:p>
            <a:r>
              <a:rPr lang="en-US" b="0" i="0" u="sng" dirty="0">
                <a:solidFill>
                  <a:srgbClr val="1F1F1F"/>
                </a:solidFill>
                <a:effectLst/>
                <a:latin typeface="Google Sans"/>
              </a:rPr>
              <a:t>Support</a:t>
            </a:r>
            <a:r>
              <a:rPr lang="en-US" b="0" i="0" dirty="0">
                <a:solidFill>
                  <a:srgbClr val="1F1F1F"/>
                </a:solidFill>
                <a:effectLst/>
                <a:latin typeface="Google Sans"/>
              </a:rPr>
              <a:t> is </a:t>
            </a:r>
            <a:r>
              <a:rPr lang="en-US" b="0" i="0" dirty="0">
                <a:solidFill>
                  <a:srgbClr val="040C28"/>
                </a:solidFill>
                <a:effectLst/>
                <a:latin typeface="Google Sans"/>
              </a:rPr>
              <a:t>the number of actual occurrences of the class in the specified dataset</a:t>
            </a:r>
            <a:r>
              <a:rPr lang="en-US" b="0" i="0" dirty="0">
                <a:solidFill>
                  <a:srgbClr val="1F1F1F"/>
                </a:solidFill>
                <a:effectLst/>
                <a:latin typeface="Google Sans"/>
              </a:rPr>
              <a:t>. Imbalanced support in the training data may indicate structural weaknesses in the reported scores of the classifier and could indicate the need for stratified sampling or rebalancing.</a:t>
            </a:r>
            <a:endParaRPr lang="en-US" dirty="0"/>
          </a:p>
          <a:p>
            <a:endParaRPr lang="en-US" dirty="0"/>
          </a:p>
        </p:txBody>
      </p:sp>
      <p:sp>
        <p:nvSpPr>
          <p:cNvPr id="4" name="Slide Number Placeholder 3"/>
          <p:cNvSpPr>
            <a:spLocks noGrp="1"/>
          </p:cNvSpPr>
          <p:nvPr>
            <p:ph type="sldNum" sz="quarter" idx="5"/>
          </p:nvPr>
        </p:nvSpPr>
        <p:spPr/>
        <p:txBody>
          <a:bodyPr/>
          <a:lstStyle/>
          <a:p>
            <a:fld id="{CFA21777-5403-48E6-9A47-AF8119CC9C91}" type="slidenum">
              <a:rPr lang="en-US" smtClean="0"/>
              <a:t>13</a:t>
            </a:fld>
            <a:endParaRPr lang="en-US"/>
          </a:p>
        </p:txBody>
      </p:sp>
    </p:spTree>
    <p:extLst>
      <p:ext uri="{BB962C8B-B14F-4D97-AF65-F5344CB8AC3E}">
        <p14:creationId xmlns:p14="http://schemas.microsoft.com/office/powerpoint/2010/main" val="3338249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Logistic Regression</a:t>
            </a:r>
          </a:p>
          <a:p>
            <a:pPr algn="l" fontAlgn="ctr"/>
            <a:r>
              <a:rPr lang="en-US" dirty="0"/>
              <a:t>(</a:t>
            </a:r>
            <a:r>
              <a:rPr lang="en-US" b="0" i="0" dirty="0">
                <a:solidFill>
                  <a:srgbClr val="001D35"/>
                </a:solidFill>
                <a:effectLst/>
                <a:latin typeface="Google Sans"/>
              </a:rPr>
              <a:t>ROC curve is a graph that shows how well a model performs across all possible thresholds, and is used to evaluate the performance of diagnostic tests and machine learning algorithms: </a:t>
            </a:r>
          </a:p>
          <a:p>
            <a:pPr algn="l">
              <a:buFont typeface="Arial" panose="020B0604020202020204" pitchFamily="34" charset="0"/>
              <a:buNone/>
            </a:pPr>
            <a:r>
              <a:rPr lang="en-US" b="0" i="0" dirty="0">
                <a:solidFill>
                  <a:srgbClr val="001D35"/>
                </a:solidFill>
                <a:effectLst/>
                <a:latin typeface="Google Sans"/>
              </a:rPr>
              <a:t>A ROC curve shows the relationship between a model's true positive rate (TPR) and false positive rate (FPR) at different thresholds.)</a:t>
            </a:r>
          </a:p>
          <a:p>
            <a:endParaRPr lang="en-US" dirty="0"/>
          </a:p>
        </p:txBody>
      </p:sp>
      <p:sp>
        <p:nvSpPr>
          <p:cNvPr id="4" name="Slide Number Placeholder 3"/>
          <p:cNvSpPr>
            <a:spLocks noGrp="1"/>
          </p:cNvSpPr>
          <p:nvPr>
            <p:ph type="sldNum" sz="quarter" idx="5"/>
          </p:nvPr>
        </p:nvSpPr>
        <p:spPr/>
        <p:txBody>
          <a:bodyPr/>
          <a:lstStyle/>
          <a:p>
            <a:fld id="{CFA21777-5403-48E6-9A47-AF8119CC9C91}" type="slidenum">
              <a:rPr lang="en-US" smtClean="0"/>
              <a:t>15</a:t>
            </a:fld>
            <a:endParaRPr lang="en-US"/>
          </a:p>
        </p:txBody>
      </p:sp>
    </p:spTree>
    <p:extLst>
      <p:ext uri="{BB962C8B-B14F-4D97-AF65-F5344CB8AC3E}">
        <p14:creationId xmlns:p14="http://schemas.microsoft.com/office/powerpoint/2010/main" val="1499796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precision-recall curve </a:t>
            </a:r>
            <a:r>
              <a:rPr lang="en-US" b="0" i="0" dirty="0">
                <a:solidFill>
                  <a:srgbClr val="040C28"/>
                </a:solidFill>
                <a:effectLst/>
                <a:latin typeface="Google Sans"/>
              </a:rPr>
              <a:t>plots precision as a function of recall</a:t>
            </a:r>
            <a:r>
              <a:rPr lang="en-US" b="0" i="0" dirty="0">
                <a:solidFill>
                  <a:srgbClr val="1F1F1F"/>
                </a:solidFill>
                <a:effectLst/>
                <a:latin typeface="Google Sans"/>
              </a:rPr>
              <a:t>; usually precision will decrease as the recall increases. </a:t>
            </a:r>
          </a:p>
          <a:p>
            <a:r>
              <a:rPr lang="en-US" b="0" i="0" dirty="0">
                <a:solidFill>
                  <a:srgbClr val="1F1F1F"/>
                </a:solidFill>
                <a:effectLst/>
                <a:latin typeface="Google Sans"/>
              </a:rPr>
              <a:t>(</a:t>
            </a:r>
            <a:r>
              <a:rPr lang="en-US" b="0" i="0" u="sng" dirty="0">
                <a:solidFill>
                  <a:srgbClr val="001D35"/>
                </a:solidFill>
                <a:effectLst/>
                <a:latin typeface="Google Sans"/>
              </a:rPr>
              <a:t>Recall</a:t>
            </a:r>
            <a:r>
              <a:rPr lang="en-US" b="0" i="0" dirty="0">
                <a:solidFill>
                  <a:srgbClr val="001D35"/>
                </a:solidFill>
                <a:effectLst/>
                <a:latin typeface="Google Sans"/>
              </a:rPr>
              <a:t> is a machine learning metric that </a:t>
            </a:r>
            <a:r>
              <a:rPr lang="en-US" dirty="0"/>
              <a:t>measures how well a model can identify positive instances in a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0" i="0" u="sng" dirty="0">
                <a:solidFill>
                  <a:srgbClr val="001D35"/>
                </a:solidFill>
                <a:effectLst/>
                <a:latin typeface="Google Sans"/>
              </a:rPr>
              <a:t>Precision</a:t>
            </a:r>
            <a:r>
              <a:rPr lang="en-US" b="0" i="0" dirty="0">
                <a:solidFill>
                  <a:srgbClr val="001D35"/>
                </a:solidFill>
                <a:effectLst/>
                <a:latin typeface="Google Sans"/>
              </a:rPr>
              <a:t> is a metric in machine learning that </a:t>
            </a:r>
            <a:r>
              <a:rPr lang="en-US" dirty="0"/>
              <a:t>measures the accuracy of a model's positive predictions</a:t>
            </a:r>
            <a:r>
              <a:rPr lang="en-US" b="0" i="0" dirty="0">
                <a:solidFill>
                  <a:srgbClr val="001D35"/>
                </a:solidFill>
                <a:effectLst/>
                <a:latin typeface="Google Sans"/>
              </a:rPr>
              <a:t>)</a:t>
            </a:r>
          </a:p>
          <a:p>
            <a:endParaRPr lang="en-US" dirty="0"/>
          </a:p>
        </p:txBody>
      </p:sp>
      <p:sp>
        <p:nvSpPr>
          <p:cNvPr id="4" name="Slide Number Placeholder 3"/>
          <p:cNvSpPr>
            <a:spLocks noGrp="1"/>
          </p:cNvSpPr>
          <p:nvPr>
            <p:ph type="sldNum" sz="quarter" idx="5"/>
          </p:nvPr>
        </p:nvSpPr>
        <p:spPr/>
        <p:txBody>
          <a:bodyPr/>
          <a:lstStyle/>
          <a:p>
            <a:fld id="{CFA21777-5403-48E6-9A47-AF8119CC9C91}" type="slidenum">
              <a:rPr lang="en-US" smtClean="0"/>
              <a:t>16</a:t>
            </a:fld>
            <a:endParaRPr lang="en-US"/>
          </a:p>
        </p:txBody>
      </p:sp>
    </p:spTree>
    <p:extLst>
      <p:ext uri="{BB962C8B-B14F-4D97-AF65-F5344CB8AC3E}">
        <p14:creationId xmlns:p14="http://schemas.microsoft.com/office/powerpoint/2010/main" val="1846543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73239"/>
                </a:solidFill>
                <a:effectLst/>
                <a:latin typeface="Nunito" pitchFamily="2" charset="0"/>
              </a:rPr>
              <a:t> Showing the confusion matrix for the best result. A </a:t>
            </a:r>
            <a:r>
              <a:rPr lang="en-US" b="1" i="0" dirty="0">
                <a:solidFill>
                  <a:srgbClr val="273239"/>
                </a:solidFill>
                <a:effectLst/>
                <a:latin typeface="Nunito" pitchFamily="2" charset="0"/>
              </a:rPr>
              <a:t>confusion matrix</a:t>
            </a:r>
            <a:r>
              <a:rPr lang="en-US" b="0" i="0" dirty="0">
                <a:solidFill>
                  <a:srgbClr val="273239"/>
                </a:solidFill>
                <a:effectLst/>
                <a:latin typeface="Nunito" pitchFamily="2" charset="0"/>
              </a:rPr>
              <a:t> is a matrix that summarizes the performance of a machine learning model on a set of test data. It is a means of displaying the number of accurate and inaccurate instances based on the model’s predictions. XGBoost was found to have the best prediction given the values of accuracy, F1 and ROC values.*****</a:t>
            </a:r>
            <a:r>
              <a:rPr lang="en-US" b="0" i="0" dirty="0">
                <a:solidFill>
                  <a:srgbClr val="1F1F1F"/>
                </a:solidFill>
                <a:effectLst/>
                <a:latin typeface="Google Sans"/>
              </a:rPr>
              <a:t>precision-recall curve </a:t>
            </a:r>
            <a:r>
              <a:rPr lang="en-US" b="0" i="0" dirty="0">
                <a:solidFill>
                  <a:srgbClr val="040C28"/>
                </a:solidFill>
                <a:effectLst/>
                <a:latin typeface="Google Sans"/>
              </a:rPr>
              <a:t>plots precision as a function of recall</a:t>
            </a:r>
            <a:r>
              <a:rPr lang="en-US" b="0" i="0" dirty="0">
                <a:solidFill>
                  <a:srgbClr val="1F1F1F"/>
                </a:solidFill>
                <a:effectLst/>
                <a:latin typeface="Google Sans"/>
              </a:rPr>
              <a:t>; usually precision will decrease as the recall increases. </a:t>
            </a:r>
          </a:p>
          <a:p>
            <a:r>
              <a:rPr lang="en-US" b="0" i="0" dirty="0">
                <a:solidFill>
                  <a:srgbClr val="1F1F1F"/>
                </a:solidFill>
                <a:effectLst/>
                <a:latin typeface="Google Sans"/>
              </a:rPr>
              <a:t>(</a:t>
            </a:r>
            <a:r>
              <a:rPr lang="en-US" b="0" i="0" u="sng" dirty="0">
                <a:solidFill>
                  <a:srgbClr val="001D35"/>
                </a:solidFill>
                <a:effectLst/>
                <a:latin typeface="Google Sans"/>
              </a:rPr>
              <a:t>Recall</a:t>
            </a:r>
            <a:r>
              <a:rPr lang="en-US" b="0" i="0" dirty="0">
                <a:solidFill>
                  <a:srgbClr val="001D35"/>
                </a:solidFill>
                <a:effectLst/>
                <a:latin typeface="Google Sans"/>
              </a:rPr>
              <a:t> is a machine learning metric that </a:t>
            </a:r>
            <a:r>
              <a:rPr lang="en-US" dirty="0"/>
              <a:t>measures how well a model can identify positive instances in a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0" i="0" u="sng" dirty="0">
                <a:solidFill>
                  <a:srgbClr val="001D35"/>
                </a:solidFill>
                <a:effectLst/>
                <a:latin typeface="Google Sans"/>
              </a:rPr>
              <a:t>Precision</a:t>
            </a:r>
            <a:r>
              <a:rPr lang="en-US" b="0" i="0" dirty="0">
                <a:solidFill>
                  <a:srgbClr val="001D35"/>
                </a:solidFill>
                <a:effectLst/>
                <a:latin typeface="Google Sans"/>
              </a:rPr>
              <a:t> is a metric in machine learning that </a:t>
            </a:r>
            <a:r>
              <a:rPr lang="en-US" dirty="0"/>
              <a:t>measures the accuracy of a model's positive predictions</a:t>
            </a:r>
            <a:r>
              <a:rPr lang="en-US" b="0" i="0" dirty="0">
                <a:solidFill>
                  <a:srgbClr val="001D35"/>
                </a:solidFill>
                <a:effectLst/>
                <a:latin typeface="Google Sans"/>
              </a:rPr>
              <a:t>)</a:t>
            </a:r>
          </a:p>
          <a:p>
            <a:endParaRPr lang="en-US" b="0" i="0" dirty="0">
              <a:solidFill>
                <a:srgbClr val="273239"/>
              </a:solidFill>
              <a:effectLst/>
              <a:latin typeface="Nunito" pitchFamily="2" charset="0"/>
            </a:endParaRPr>
          </a:p>
          <a:p>
            <a:endParaRPr lang="en-US" dirty="0"/>
          </a:p>
        </p:txBody>
      </p:sp>
      <p:sp>
        <p:nvSpPr>
          <p:cNvPr id="4" name="Slide Number Placeholder 3"/>
          <p:cNvSpPr>
            <a:spLocks noGrp="1"/>
          </p:cNvSpPr>
          <p:nvPr>
            <p:ph type="sldNum" sz="quarter" idx="5"/>
          </p:nvPr>
        </p:nvSpPr>
        <p:spPr/>
        <p:txBody>
          <a:bodyPr/>
          <a:lstStyle/>
          <a:p>
            <a:fld id="{CFA21777-5403-48E6-9A47-AF8119CC9C91}" type="slidenum">
              <a:rPr lang="en-US" smtClean="0"/>
              <a:t>17</a:t>
            </a:fld>
            <a:endParaRPr lang="en-US"/>
          </a:p>
        </p:txBody>
      </p:sp>
    </p:spTree>
    <p:extLst>
      <p:ext uri="{BB962C8B-B14F-4D97-AF65-F5344CB8AC3E}">
        <p14:creationId xmlns:p14="http://schemas.microsoft.com/office/powerpoint/2010/main" val="2011938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latin typeface="Times New Roman" panose="02020603050405020304" pitchFamily="18" charset="0"/>
                <a:cs typeface="Times New Roman" panose="02020603050405020304" pitchFamily="18" charset="0"/>
              </a:rPr>
              <a:t>The algorithm created classification trees and gave a final predictive risk score to each participant. They found that the population most at risk were those over the age of 50 with chronic conditions. Chengyin Y, et al 2018. utilized the data from patient electronic health records</a:t>
            </a:r>
          </a:p>
          <a:p>
            <a:pPr marL="228600" indent="-228600">
              <a:buAutoNum type="arabicPeriod"/>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2. </a:t>
            </a:r>
            <a:r>
              <a:rPr lang="en-US" sz="1200" i="0" dirty="0">
                <a:effectLst/>
                <a:latin typeface="Times New Roman" panose="02020603050405020304" pitchFamily="18" charset="0"/>
                <a:cs typeface="Times New Roman" panose="02020603050405020304" pitchFamily="18" charset="0"/>
              </a:rPr>
              <a:t>They proposed a model that combined recursive feature elimination with a cross-validation method and classification algorithm. They used</a:t>
            </a:r>
            <a:r>
              <a:rPr lang="en-US" sz="1200" b="0" i="0" dirty="0">
                <a:effectLst/>
                <a:latin typeface="Times New Roman" panose="02020603050405020304" pitchFamily="18" charset="0"/>
                <a:cs typeface="Times New Roman" panose="02020603050405020304" pitchFamily="18" charset="0"/>
              </a:rPr>
              <a:t> four classification algorithms (support vector machine (SVM), C4.5 decision tree, random forest (RF), and extreme gradient boosting (XGBoost)) to predict patient outcomes by using their optimal features subset. XGBoost</a:t>
            </a:r>
            <a:r>
              <a:rPr lang="en-US" sz="1200" dirty="0">
                <a:latin typeface="Times New Roman" panose="02020603050405020304" pitchFamily="18" charset="0"/>
                <a:cs typeface="Times New Roman" panose="02020603050405020304" pitchFamily="18" charset="0"/>
              </a:rPr>
              <a:t> was found to be</a:t>
            </a:r>
            <a:r>
              <a:rPr lang="en-US" sz="1200" b="0" i="0" dirty="0">
                <a:solidFill>
                  <a:srgbClr val="222222"/>
                </a:solidFill>
                <a:effectLst/>
                <a:latin typeface="Times New Roman" panose="02020603050405020304" pitchFamily="18" charset="0"/>
                <a:cs typeface="Times New Roman" panose="02020603050405020304" pitchFamily="18" charset="0"/>
              </a:rPr>
              <a:t> the best prediction performance, and its accuracy, F1, and area under receiver operating characteristic curve (AUC) values are 94.36%, 0.875, and 0.927, respectively, using the optimal features subset. Chang W, 2019</a:t>
            </a:r>
            <a:endParaRPr lang="en-US" sz="12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5"/>
          </p:nvPr>
        </p:nvSpPr>
        <p:spPr/>
        <p:txBody>
          <a:bodyPr/>
          <a:lstStyle/>
          <a:p>
            <a:fld id="{CFA21777-5403-48E6-9A47-AF8119CC9C91}" type="slidenum">
              <a:rPr lang="en-US" smtClean="0"/>
              <a:t>18</a:t>
            </a:fld>
            <a:endParaRPr lang="en-US"/>
          </a:p>
        </p:txBody>
      </p:sp>
    </p:spTree>
    <p:extLst>
      <p:ext uri="{BB962C8B-B14F-4D97-AF65-F5344CB8AC3E}">
        <p14:creationId xmlns:p14="http://schemas.microsoft.com/office/powerpoint/2010/main" val="2917902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Times New Roman" panose="02020603050405020304" pitchFamily="18" charset="0"/>
                <a:cs typeface="Times New Roman" panose="02020603050405020304" pitchFamily="18" charset="0"/>
              </a:rPr>
              <a:t>Conclusion: My results support current research that suggests the risk for hypertension for middle-aged and elderly </a:t>
            </a:r>
            <a:r>
              <a:rPr lang="en-US" sz="1200" dirty="0">
                <a:latin typeface="Times New Roman" panose="02020603050405020304" pitchFamily="18" charset="0"/>
                <a:cs typeface="Times New Roman" panose="02020603050405020304" pitchFamily="18" charset="0"/>
              </a:rPr>
              <a:t>people</a:t>
            </a:r>
            <a:r>
              <a:rPr lang="en-US" sz="1200" b="0" i="0" dirty="0">
                <a:effectLst/>
                <a:latin typeface="Times New Roman" panose="02020603050405020304" pitchFamily="18" charset="0"/>
                <a:cs typeface="Times New Roman" panose="02020603050405020304" pitchFamily="18" charset="0"/>
              </a:rPr>
              <a:t> is higher. It is understood that hypertension increases with age and other comorbidities like high cholesterol. However, a clear relationship </a:t>
            </a:r>
            <a:r>
              <a:rPr lang="en-US" sz="1200" dirty="0">
                <a:latin typeface="Times New Roman" panose="02020603050405020304" pitchFamily="18" charset="0"/>
                <a:cs typeface="Times New Roman" panose="02020603050405020304" pitchFamily="18" charset="0"/>
              </a:rPr>
              <a:t>is not well documented. </a:t>
            </a:r>
            <a:r>
              <a:rPr lang="en-US" sz="1200" b="0" i="0" dirty="0">
                <a:effectLst/>
                <a:latin typeface="Times New Roman" panose="02020603050405020304" pitchFamily="18" charset="0"/>
                <a:cs typeface="Times New Roman" panose="02020603050405020304" pitchFamily="18" charset="0"/>
              </a:rPr>
              <a:t>The underlying theme is that the increase in a person’s age also increases other risk factors that lead to hypertension. This is important information for stakeholders because it shows that the aging population is at risk for developing hypertension. For example, this can be used by lobbyists to demonstrate the importance of medical nutrition therapy in healthcare. It also proves the need for additional education on cardiovascular health at every age. </a:t>
            </a:r>
            <a:r>
              <a:rPr lang="en-US" sz="1200" b="0" dirty="0">
                <a:effectLst/>
                <a:latin typeface="Guardian TextSans Web"/>
              </a:rPr>
              <a:t>CDC </a:t>
            </a:r>
            <a:r>
              <a:rPr lang="en-US" sz="1200" b="0" i="0" dirty="0">
                <a:solidFill>
                  <a:srgbClr val="222222"/>
                </a:solidFill>
                <a:effectLst/>
                <a:latin typeface="Open Sans" panose="020B0606030504020204" pitchFamily="34" charset="0"/>
              </a:rPr>
              <a:t>Hypertension Prevalence Among Adults Aged 18 and Over: United States, 2017–2018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FA21777-5403-48E6-9A47-AF8119CC9C91}" type="slidenum">
              <a:rPr lang="en-US" smtClean="0"/>
              <a:t>19</a:t>
            </a:fld>
            <a:endParaRPr lang="en-US"/>
          </a:p>
        </p:txBody>
      </p:sp>
    </p:spTree>
    <p:extLst>
      <p:ext uri="{BB962C8B-B14F-4D97-AF65-F5344CB8AC3E}">
        <p14:creationId xmlns:p14="http://schemas.microsoft.com/office/powerpoint/2010/main" val="3868642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Research suggests that while there have been advancements in the fight against cardiovascular disease, Black patients still have a disproportionate amount of CVD. There are multiple reasons including racial injustices and gaps in cultural competency in health care. One very important factor in hypertension in Black patients is the low participation in medical treatment. In a study done with 376,172 participants, 50% of them did not take their medicine. This leads to a path of strokes and ultimately death (Ferdinand, Daphne, et al. 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Studies like the previously referenced prove that community outreach models that address the issues faced by high-risk populations are integral and they facilitate bridging gaps in health disparities in marginalized communities.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FA21777-5403-48E6-9A47-AF8119CC9C91}" type="slidenum">
              <a:rPr lang="en-US" smtClean="0"/>
              <a:t>20</a:t>
            </a:fld>
            <a:endParaRPr lang="en-US"/>
          </a:p>
        </p:txBody>
      </p:sp>
    </p:spTree>
    <p:extLst>
      <p:ext uri="{BB962C8B-B14F-4D97-AF65-F5344CB8AC3E}">
        <p14:creationId xmlns:p14="http://schemas.microsoft.com/office/powerpoint/2010/main" val="115926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 shows us the counties that have the highest concentrations of HBP in 2021 for adults over 18. We can see the pockets that are in south including Alabama, Georgia, North Carolina and more. The data was self reported which is important to note because it is likely to be understated since approximately 1 in 5 adults are unaware of their hypertension. </a:t>
            </a:r>
            <a:r>
              <a:rPr lang="en-US" b="0" i="0" dirty="0">
                <a:solidFill>
                  <a:srgbClr val="1C1D1F"/>
                </a:solidFill>
                <a:effectLst/>
                <a:latin typeface="Nunito" pitchFamily="2" charset="0"/>
              </a:rPr>
              <a:t>High blood pressure is more common in non-Hispanic black adults (56%) than in non-Hispanic white adults (48%), non-Hispanic Asian adults (46%), or Hispanic adults (39%) Among those recommended to take blood pressure medication, blood pressure control is higher among non-Hispanic white adults (32%) than in non-Hispanic black adults (25%), non-Hispanic Asian adults (19%), or Hispanic adults (25%</a:t>
            </a:r>
            <a:endParaRPr lang="en-US" dirty="0"/>
          </a:p>
          <a:p>
            <a:endParaRPr lang="en-US" dirty="0"/>
          </a:p>
          <a:p>
            <a:r>
              <a:rPr lang="en-US" dirty="0"/>
              <a:t>Machine learning is technology that can help improve the speed and accuracy of healthcare providers’ work. It can be used to identify effective therapies and medications  as It helps to identify patterns in data(Gideon, et al 2018)</a:t>
            </a:r>
          </a:p>
        </p:txBody>
      </p:sp>
      <p:sp>
        <p:nvSpPr>
          <p:cNvPr id="4" name="Slide Number Placeholder 3"/>
          <p:cNvSpPr>
            <a:spLocks noGrp="1"/>
          </p:cNvSpPr>
          <p:nvPr>
            <p:ph type="sldNum" sz="quarter" idx="5"/>
          </p:nvPr>
        </p:nvSpPr>
        <p:spPr/>
        <p:txBody>
          <a:bodyPr/>
          <a:lstStyle/>
          <a:p>
            <a:fld id="{CFA21777-5403-48E6-9A47-AF8119CC9C91}" type="slidenum">
              <a:rPr lang="en-US" smtClean="0"/>
              <a:t>4</a:t>
            </a:fld>
            <a:endParaRPr lang="en-US"/>
          </a:p>
        </p:txBody>
      </p:sp>
    </p:spTree>
    <p:extLst>
      <p:ext uri="{BB962C8B-B14F-4D97-AF65-F5344CB8AC3E}">
        <p14:creationId xmlns:p14="http://schemas.microsoft.com/office/powerpoint/2010/main" val="146231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a:latin typeface="Times New Roman" panose="02020603050405020304" pitchFamily="18" charset="0"/>
                <a:cs typeface="Times New Roman" panose="02020603050405020304" pitchFamily="18" charset="0"/>
              </a:rPr>
              <a:t>I found that multiple variables such as age and lifestyle choices had been discussed but when doing nutrition counseling many times patients did not grasp the big picture.</a:t>
            </a:r>
            <a:endParaRPr lang="en-US" dirty="0"/>
          </a:p>
        </p:txBody>
      </p:sp>
      <p:sp>
        <p:nvSpPr>
          <p:cNvPr id="4" name="Slide Number Placeholder 3"/>
          <p:cNvSpPr>
            <a:spLocks noGrp="1"/>
          </p:cNvSpPr>
          <p:nvPr>
            <p:ph type="sldNum" sz="quarter" idx="5"/>
          </p:nvPr>
        </p:nvSpPr>
        <p:spPr/>
        <p:txBody>
          <a:bodyPr/>
          <a:lstStyle/>
          <a:p>
            <a:fld id="{CFA21777-5403-48E6-9A47-AF8119CC9C91}" type="slidenum">
              <a:rPr lang="en-US" smtClean="0"/>
              <a:t>5</a:t>
            </a:fld>
            <a:endParaRPr lang="en-US"/>
          </a:p>
        </p:txBody>
      </p:sp>
    </p:spTree>
    <p:extLst>
      <p:ext uri="{BB962C8B-B14F-4D97-AF65-F5344CB8AC3E}">
        <p14:creationId xmlns:p14="http://schemas.microsoft.com/office/powerpoint/2010/main" val="3463522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1. Checked for missing values. Dropped rows with NAN values. </a:t>
            </a:r>
            <a:r>
              <a:rPr lang="en-US" sz="1200" dirty="0"/>
              <a:t>Categories for adult BMI had to be created.</a:t>
            </a:r>
          </a:p>
          <a:p>
            <a:pPr>
              <a:lnSpc>
                <a:spcPct val="100000"/>
              </a:lnSpc>
            </a:pPr>
            <a:r>
              <a:rPr lang="en-US" sz="1200" dirty="0"/>
              <a:t>Example: Underweight BMI for an adult is under 18.5(k/m^2)</a:t>
            </a:r>
          </a:p>
          <a:p>
            <a:pPr>
              <a:lnSpc>
                <a:spcPct val="100000"/>
              </a:lnSpc>
            </a:pPr>
            <a:r>
              <a:rPr lang="en-US" sz="1200" dirty="0"/>
              <a:t>The ‘Yes’ and ‘Sometimes’ responses for smoking were combined into one category as yes. </a:t>
            </a:r>
          </a:p>
          <a:p>
            <a:r>
              <a:rPr lang="en-US" dirty="0"/>
              <a:t>2. Created a subset of the data to concentrate on High Blood Pressure.       Split the data into testing and training sets.</a:t>
            </a:r>
          </a:p>
          <a:p>
            <a:r>
              <a:rPr lang="en-US" dirty="0"/>
              <a:t>3. Logistic Regression, KNN, Support Vector Machine, Decision Tree, Random Forest, Gradient Boosting, AdaBoost and XG Boost. Calculate the ROC and AUC curve for the model’s performance. </a:t>
            </a:r>
          </a:p>
        </p:txBody>
      </p:sp>
      <p:sp>
        <p:nvSpPr>
          <p:cNvPr id="4" name="Slide Number Placeholder 3"/>
          <p:cNvSpPr>
            <a:spLocks noGrp="1"/>
          </p:cNvSpPr>
          <p:nvPr>
            <p:ph type="sldNum" sz="quarter" idx="5"/>
          </p:nvPr>
        </p:nvSpPr>
        <p:spPr/>
        <p:txBody>
          <a:bodyPr/>
          <a:lstStyle/>
          <a:p>
            <a:fld id="{CFA21777-5403-48E6-9A47-AF8119CC9C91}" type="slidenum">
              <a:rPr lang="en-US" smtClean="0"/>
              <a:t>6</a:t>
            </a:fld>
            <a:endParaRPr lang="en-US"/>
          </a:p>
        </p:txBody>
      </p:sp>
    </p:spTree>
    <p:extLst>
      <p:ext uri="{BB962C8B-B14F-4D97-AF65-F5344CB8AC3E}">
        <p14:creationId xmlns:p14="http://schemas.microsoft.com/office/powerpoint/2010/main" val="48164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b="0" i="0" dirty="0">
                <a:solidFill>
                  <a:srgbClr val="000000"/>
                </a:solidFill>
                <a:effectLst/>
              </a:rPr>
              <a:t>It uses interviews coupled with physical exams. NHANES is a program under the National Center for Health Statistics (NCHS) which is part of the Centers for Disease Control and Prevention (CDC). </a:t>
            </a:r>
            <a:r>
              <a:rPr lang="en-US" b="0" i="0" dirty="0">
                <a:solidFill>
                  <a:srgbClr val="002110"/>
                </a:solidFill>
                <a:effectLst/>
                <a:highlight>
                  <a:srgbClr val="FFFFFF"/>
                </a:highlight>
                <a:latin typeface="Google Sans"/>
              </a:rPr>
              <a:t>NHANES randomly selects some, all, or none of household members from a sample of about 30 households within each selected group. The interviewer will ask questions about age, race, gender, disease history, and diet. The interviewer will present an identification badge and set up an in-home appointment</a:t>
            </a:r>
            <a:endParaRPr lang="en-US" sz="1200" dirty="0"/>
          </a:p>
          <a:p>
            <a:r>
              <a:rPr lang="en-US" dirty="0"/>
              <a:t>2.</a:t>
            </a:r>
            <a:r>
              <a:rPr lang="en-US" sz="1200" dirty="0"/>
              <a:t> I chose this set to study the effects that age, smoking, BMI, gender, race, and having high cholesterol have on hypertension or high blood pressure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3. </a:t>
            </a:r>
            <a:r>
              <a:rPr lang="en-US" sz="1200" i="0" dirty="0"/>
              <a:t>Flaws</a:t>
            </a:r>
            <a:r>
              <a:rPr lang="en-US" sz="1200" i="1" dirty="0"/>
              <a:t>: </a:t>
            </a:r>
            <a:r>
              <a:rPr lang="en-US" sz="1200" i="0" dirty="0"/>
              <a:t>The data included data from ages 0-150 but did not identify anyone specifically that age</a:t>
            </a: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The study examines the question: Can we build a model to predict a person’s likelihood of developing hypertension based on these variables?</a:t>
            </a:r>
          </a:p>
          <a:p>
            <a:r>
              <a:rPr lang="en-US" i="1" dirty="0"/>
              <a:t>3848 total observations of people interviewed</a:t>
            </a:r>
          </a:p>
        </p:txBody>
      </p:sp>
      <p:sp>
        <p:nvSpPr>
          <p:cNvPr id="4" name="Slide Number Placeholder 3"/>
          <p:cNvSpPr>
            <a:spLocks noGrp="1"/>
          </p:cNvSpPr>
          <p:nvPr>
            <p:ph type="sldNum" sz="quarter" idx="5"/>
          </p:nvPr>
        </p:nvSpPr>
        <p:spPr/>
        <p:txBody>
          <a:bodyPr/>
          <a:lstStyle/>
          <a:p>
            <a:fld id="{CFA21777-5403-48E6-9A47-AF8119CC9C91}" type="slidenum">
              <a:rPr lang="en-US" smtClean="0"/>
              <a:t>7</a:t>
            </a:fld>
            <a:endParaRPr lang="en-US"/>
          </a:p>
        </p:txBody>
      </p:sp>
    </p:spTree>
    <p:extLst>
      <p:ext uri="{BB962C8B-B14F-4D97-AF65-F5344CB8AC3E}">
        <p14:creationId xmlns:p14="http://schemas.microsoft.com/office/powerpoint/2010/main" val="3982939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choles likely to have high bp. Obese likely to have high bp</a:t>
            </a:r>
          </a:p>
        </p:txBody>
      </p:sp>
      <p:sp>
        <p:nvSpPr>
          <p:cNvPr id="4" name="Slide Number Placeholder 3"/>
          <p:cNvSpPr>
            <a:spLocks noGrp="1"/>
          </p:cNvSpPr>
          <p:nvPr>
            <p:ph type="sldNum" sz="quarter" idx="5"/>
          </p:nvPr>
        </p:nvSpPr>
        <p:spPr/>
        <p:txBody>
          <a:bodyPr/>
          <a:lstStyle/>
          <a:p>
            <a:fld id="{CFA21777-5403-48E6-9A47-AF8119CC9C91}" type="slidenum">
              <a:rPr lang="en-US" smtClean="0"/>
              <a:t>8</a:t>
            </a:fld>
            <a:endParaRPr lang="en-US"/>
          </a:p>
        </p:txBody>
      </p:sp>
    </p:spTree>
    <p:extLst>
      <p:ext uri="{BB962C8B-B14F-4D97-AF65-F5344CB8AC3E}">
        <p14:creationId xmlns:p14="http://schemas.microsoft.com/office/powerpoint/2010/main" val="358651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 plot shows that the incidences of hypertension increased as age increased. </a:t>
            </a:r>
          </a:p>
        </p:txBody>
      </p:sp>
      <p:sp>
        <p:nvSpPr>
          <p:cNvPr id="4" name="Slide Number Placeholder 3"/>
          <p:cNvSpPr>
            <a:spLocks noGrp="1"/>
          </p:cNvSpPr>
          <p:nvPr>
            <p:ph type="sldNum" sz="quarter" idx="5"/>
          </p:nvPr>
        </p:nvSpPr>
        <p:spPr/>
        <p:txBody>
          <a:bodyPr/>
          <a:lstStyle/>
          <a:p>
            <a:fld id="{CFA21777-5403-48E6-9A47-AF8119CC9C91}" type="slidenum">
              <a:rPr lang="en-US" smtClean="0"/>
              <a:t>9</a:t>
            </a:fld>
            <a:endParaRPr lang="en-US"/>
          </a:p>
        </p:txBody>
      </p:sp>
    </p:spTree>
    <p:extLst>
      <p:ext uri="{BB962C8B-B14F-4D97-AF65-F5344CB8AC3E}">
        <p14:creationId xmlns:p14="http://schemas.microsoft.com/office/powerpoint/2010/main" val="4121919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 obesity and high cholesterol are significant. We will revisit </a:t>
            </a:r>
          </a:p>
          <a:p>
            <a:r>
              <a:rPr lang="en-US" dirty="0"/>
              <a:t>Patients who are older and have high cholesterol are also more likely to have high blood pressure. </a:t>
            </a:r>
          </a:p>
          <a:p>
            <a:r>
              <a:rPr lang="en-US" dirty="0"/>
              <a:t>(The lower the P value the greater the significance)</a:t>
            </a:r>
          </a:p>
          <a:p>
            <a:r>
              <a:rPr lang="en-US" dirty="0"/>
              <a:t>(P value is how likely you are to have found a particular set of observations if the null hypothesis were true. Null hypothesis is the claim that the effect being studied does not exist)</a:t>
            </a:r>
          </a:p>
        </p:txBody>
      </p:sp>
      <p:sp>
        <p:nvSpPr>
          <p:cNvPr id="4" name="Slide Number Placeholder 3"/>
          <p:cNvSpPr>
            <a:spLocks noGrp="1"/>
          </p:cNvSpPr>
          <p:nvPr>
            <p:ph type="sldNum" sz="quarter" idx="5"/>
          </p:nvPr>
        </p:nvSpPr>
        <p:spPr/>
        <p:txBody>
          <a:bodyPr/>
          <a:lstStyle/>
          <a:p>
            <a:fld id="{CFA21777-5403-48E6-9A47-AF8119CC9C91}" type="slidenum">
              <a:rPr lang="en-US" smtClean="0"/>
              <a:t>10</a:t>
            </a:fld>
            <a:endParaRPr lang="en-US"/>
          </a:p>
        </p:txBody>
      </p:sp>
    </p:spTree>
    <p:extLst>
      <p:ext uri="{BB962C8B-B14F-4D97-AF65-F5344CB8AC3E}">
        <p14:creationId xmlns:p14="http://schemas.microsoft.com/office/powerpoint/2010/main" val="3086865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K- Nearest Neighbors, Support Vector Machine, Decision Tree, Random Forest, Gradient Boosting, AdaBoost and XG Boost</a:t>
            </a:r>
          </a:p>
        </p:txBody>
      </p:sp>
      <p:sp>
        <p:nvSpPr>
          <p:cNvPr id="4" name="Slide Number Placeholder 3"/>
          <p:cNvSpPr>
            <a:spLocks noGrp="1"/>
          </p:cNvSpPr>
          <p:nvPr>
            <p:ph type="sldNum" sz="quarter" idx="5"/>
          </p:nvPr>
        </p:nvSpPr>
        <p:spPr/>
        <p:txBody>
          <a:bodyPr/>
          <a:lstStyle/>
          <a:p>
            <a:fld id="{CFA21777-5403-48E6-9A47-AF8119CC9C91}" type="slidenum">
              <a:rPr lang="en-US" smtClean="0"/>
              <a:t>11</a:t>
            </a:fld>
            <a:endParaRPr lang="en-US"/>
          </a:p>
        </p:txBody>
      </p:sp>
    </p:spTree>
    <p:extLst>
      <p:ext uri="{BB962C8B-B14F-4D97-AF65-F5344CB8AC3E}">
        <p14:creationId xmlns:p14="http://schemas.microsoft.com/office/powerpoint/2010/main" val="428333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4/23/2025</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408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4/23/2025</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272005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4/23/2025</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198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4/23/2025</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937291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4/23/2025</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80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4/23/2025</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250095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4/23/2025</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35500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4/23/2025</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39692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4/23/2025</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07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4/23/2025</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03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4/23/2025</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72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4/23/2025</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6900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hyperlink" Target="https://doi.org/10.1016/S0149-2918(04)90140"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doi.org/10.1016/j.jash.2017.04.005" TargetMode="External"/><Relationship Id="rId5" Type="http://schemas.openxmlformats.org/officeDocument/2006/relationships/hyperlink" Target="https://doi.org/10.3390/diagnostics9040178" TargetMode="External"/><Relationship Id="rId4" Type="http://schemas.openxmlformats.org/officeDocument/2006/relationships/hyperlink" Target="https://millionhearts.hhs.gov/data-reports/hypertension-prevalenc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n electromagnetic radiation">
            <a:extLst>
              <a:ext uri="{FF2B5EF4-FFF2-40B4-BE49-F238E27FC236}">
                <a16:creationId xmlns:a16="http://schemas.microsoft.com/office/drawing/2014/main" id="{EFFB49C5-38A6-8F0C-7BCF-93F4DF004A1A}"/>
              </a:ext>
            </a:extLst>
          </p:cNvPr>
          <p:cNvPicPr>
            <a:picLocks noChangeAspect="1"/>
          </p:cNvPicPr>
          <p:nvPr/>
        </p:nvPicPr>
        <p:blipFill rotWithShape="1">
          <a:blip r:embed="rId3"/>
          <a:srcRect l="2948" r="1838" b="3"/>
          <a:stretch/>
        </p:blipFill>
        <p:spPr>
          <a:xfrm>
            <a:off x="6121757" y="2570072"/>
            <a:ext cx="6095999" cy="4289479"/>
          </a:xfrm>
          <a:prstGeom prst="rect">
            <a:avLst/>
          </a:prstGeom>
          <a:effectLst/>
        </p:spPr>
      </p:pic>
      <p:sp useBgFill="1">
        <p:nvSpPr>
          <p:cNvPr id="13" name="Rectangle 12">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502581-7CB1-C227-9A0F-E243F6C79738}"/>
              </a:ext>
            </a:extLst>
          </p:cNvPr>
          <p:cNvSpPr>
            <a:spLocks noGrp="1"/>
          </p:cNvSpPr>
          <p:nvPr>
            <p:ph type="ctrTitle"/>
          </p:nvPr>
        </p:nvSpPr>
        <p:spPr>
          <a:xfrm>
            <a:off x="761802" y="754336"/>
            <a:ext cx="10426434" cy="1287816"/>
          </a:xfrm>
        </p:spPr>
        <p:txBody>
          <a:bodyPr>
            <a:normAutofit fontScale="90000"/>
          </a:bodyPr>
          <a:lstStyle/>
          <a:p>
            <a:r>
              <a:rPr lang="en-US" dirty="0"/>
              <a:t>Using Machine Learning to Predict Hypertension                                   </a:t>
            </a:r>
          </a:p>
        </p:txBody>
      </p:sp>
      <p:sp>
        <p:nvSpPr>
          <p:cNvPr id="3" name="Subtitle 2">
            <a:extLst>
              <a:ext uri="{FF2B5EF4-FFF2-40B4-BE49-F238E27FC236}">
                <a16:creationId xmlns:a16="http://schemas.microsoft.com/office/drawing/2014/main" id="{9DA9B701-275B-6A03-2AF7-090CEDAB87D9}"/>
              </a:ext>
            </a:extLst>
          </p:cNvPr>
          <p:cNvSpPr>
            <a:spLocks noGrp="1"/>
          </p:cNvSpPr>
          <p:nvPr>
            <p:ph type="subTitle" idx="1"/>
          </p:nvPr>
        </p:nvSpPr>
        <p:spPr>
          <a:xfrm>
            <a:off x="761801" y="2964520"/>
            <a:ext cx="4829434" cy="2951202"/>
          </a:xfrm>
        </p:spPr>
        <p:txBody>
          <a:bodyPr anchor="t">
            <a:normAutofit/>
          </a:bodyPr>
          <a:lstStyle/>
          <a:p>
            <a:r>
              <a:rPr lang="en-US" dirty="0"/>
              <a:t>Tiffany Davidson </a:t>
            </a:r>
          </a:p>
          <a:p>
            <a:r>
              <a:rPr lang="en-US" dirty="0"/>
              <a:t>Applied Data Science and Analytics</a:t>
            </a:r>
          </a:p>
          <a:p>
            <a:r>
              <a:rPr lang="en-US" dirty="0"/>
              <a:t> Capstone</a:t>
            </a:r>
          </a:p>
        </p:txBody>
      </p:sp>
      <p:cxnSp>
        <p:nvCxnSpPr>
          <p:cNvPr id="15" name="Straight Connector 14">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6808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BB0BCE-569B-0C91-DBE6-DB74E6A7B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84" y="367965"/>
            <a:ext cx="11106150" cy="5905500"/>
          </a:xfrm>
          <a:prstGeom prst="rect">
            <a:avLst/>
          </a:prstGeom>
        </p:spPr>
      </p:pic>
    </p:spTree>
    <p:extLst>
      <p:ext uri="{BB962C8B-B14F-4D97-AF65-F5344CB8AC3E}">
        <p14:creationId xmlns:p14="http://schemas.microsoft.com/office/powerpoint/2010/main" val="429269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2473-55FC-CECF-3FB3-76D4907BC285}"/>
              </a:ext>
            </a:extLst>
          </p:cNvPr>
          <p:cNvSpPr>
            <a:spLocks noGrp="1"/>
          </p:cNvSpPr>
          <p:nvPr>
            <p:ph type="ctrTitle"/>
          </p:nvPr>
        </p:nvSpPr>
        <p:spPr/>
        <p:txBody>
          <a:bodyPr/>
          <a:lstStyle/>
          <a:p>
            <a:r>
              <a:rPr lang="en-US" dirty="0"/>
              <a:t>Methods: Supervised Machine Learning</a:t>
            </a:r>
          </a:p>
        </p:txBody>
      </p:sp>
    </p:spTree>
    <p:extLst>
      <p:ext uri="{BB962C8B-B14F-4D97-AF65-F5344CB8AC3E}">
        <p14:creationId xmlns:p14="http://schemas.microsoft.com/office/powerpoint/2010/main" val="2864042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BC3C-2ED1-481A-E794-BD927C601739}"/>
              </a:ext>
            </a:extLst>
          </p:cNvPr>
          <p:cNvSpPr>
            <a:spLocks noGrp="1"/>
          </p:cNvSpPr>
          <p:nvPr>
            <p:ph type="title"/>
          </p:nvPr>
        </p:nvSpPr>
        <p:spPr/>
        <p:txBody>
          <a:bodyPr>
            <a:normAutofit fontScale="90000"/>
          </a:bodyPr>
          <a:lstStyle/>
          <a:p>
            <a:r>
              <a:rPr lang="en-US" dirty="0"/>
              <a:t>Model Performance on Classification Tasks</a:t>
            </a:r>
          </a:p>
        </p:txBody>
      </p:sp>
      <p:graphicFrame>
        <p:nvGraphicFramePr>
          <p:cNvPr id="5" name="Content Placeholder 4">
            <a:extLst>
              <a:ext uri="{FF2B5EF4-FFF2-40B4-BE49-F238E27FC236}">
                <a16:creationId xmlns:a16="http://schemas.microsoft.com/office/drawing/2014/main" id="{BD8E6697-A829-9B0D-AD65-B6ED689639A5}"/>
              </a:ext>
            </a:extLst>
          </p:cNvPr>
          <p:cNvGraphicFramePr>
            <a:graphicFrameLocks noGrp="1"/>
          </p:cNvGraphicFramePr>
          <p:nvPr>
            <p:ph sz="half" idx="1"/>
            <p:extLst>
              <p:ext uri="{D42A27DB-BD31-4B8C-83A1-F6EECF244321}">
                <p14:modId xmlns:p14="http://schemas.microsoft.com/office/powerpoint/2010/main" val="2632903143"/>
              </p:ext>
            </p:extLst>
          </p:nvPr>
        </p:nvGraphicFramePr>
        <p:xfrm>
          <a:off x="762000" y="2941553"/>
          <a:ext cx="7780421" cy="3387056"/>
        </p:xfrm>
        <a:graphic>
          <a:graphicData uri="http://schemas.openxmlformats.org/drawingml/2006/table">
            <a:tbl>
              <a:tblPr firstRow="1" firstCol="1" bandRow="1">
                <a:tableStyleId>{5C22544A-7EE6-4342-B048-85BDC9FD1C3A}</a:tableStyleId>
              </a:tblPr>
              <a:tblGrid>
                <a:gridCol w="990235">
                  <a:extLst>
                    <a:ext uri="{9D8B030D-6E8A-4147-A177-3AD203B41FA5}">
                      <a16:colId xmlns:a16="http://schemas.microsoft.com/office/drawing/2014/main" val="1176627176"/>
                    </a:ext>
                  </a:extLst>
                </a:gridCol>
                <a:gridCol w="1340563">
                  <a:extLst>
                    <a:ext uri="{9D8B030D-6E8A-4147-A177-3AD203B41FA5}">
                      <a16:colId xmlns:a16="http://schemas.microsoft.com/office/drawing/2014/main" val="172603178"/>
                    </a:ext>
                  </a:extLst>
                </a:gridCol>
                <a:gridCol w="960279">
                  <a:extLst>
                    <a:ext uri="{9D8B030D-6E8A-4147-A177-3AD203B41FA5}">
                      <a16:colId xmlns:a16="http://schemas.microsoft.com/office/drawing/2014/main" val="3181093781"/>
                    </a:ext>
                  </a:extLst>
                </a:gridCol>
                <a:gridCol w="599134">
                  <a:extLst>
                    <a:ext uri="{9D8B030D-6E8A-4147-A177-3AD203B41FA5}">
                      <a16:colId xmlns:a16="http://schemas.microsoft.com/office/drawing/2014/main" val="2008008319"/>
                    </a:ext>
                  </a:extLst>
                </a:gridCol>
                <a:gridCol w="748917">
                  <a:extLst>
                    <a:ext uri="{9D8B030D-6E8A-4147-A177-3AD203B41FA5}">
                      <a16:colId xmlns:a16="http://schemas.microsoft.com/office/drawing/2014/main" val="2700303020"/>
                    </a:ext>
                  </a:extLst>
                </a:gridCol>
                <a:gridCol w="748917">
                  <a:extLst>
                    <a:ext uri="{9D8B030D-6E8A-4147-A177-3AD203B41FA5}">
                      <a16:colId xmlns:a16="http://schemas.microsoft.com/office/drawing/2014/main" val="4184747891"/>
                    </a:ext>
                  </a:extLst>
                </a:gridCol>
                <a:gridCol w="599134">
                  <a:extLst>
                    <a:ext uri="{9D8B030D-6E8A-4147-A177-3AD203B41FA5}">
                      <a16:colId xmlns:a16="http://schemas.microsoft.com/office/drawing/2014/main" val="467798238"/>
                    </a:ext>
                  </a:extLst>
                </a:gridCol>
                <a:gridCol w="366970">
                  <a:extLst>
                    <a:ext uri="{9D8B030D-6E8A-4147-A177-3AD203B41FA5}">
                      <a16:colId xmlns:a16="http://schemas.microsoft.com/office/drawing/2014/main" val="2570253456"/>
                    </a:ext>
                  </a:extLst>
                </a:gridCol>
                <a:gridCol w="713136">
                  <a:extLst>
                    <a:ext uri="{9D8B030D-6E8A-4147-A177-3AD203B41FA5}">
                      <a16:colId xmlns:a16="http://schemas.microsoft.com/office/drawing/2014/main" val="2589311624"/>
                    </a:ext>
                  </a:extLst>
                </a:gridCol>
                <a:gridCol w="713136">
                  <a:extLst>
                    <a:ext uri="{9D8B030D-6E8A-4147-A177-3AD203B41FA5}">
                      <a16:colId xmlns:a16="http://schemas.microsoft.com/office/drawing/2014/main" val="1242385093"/>
                    </a:ext>
                  </a:extLst>
                </a:gridCol>
              </a:tblGrid>
              <a:tr h="423382">
                <a:tc>
                  <a:txBody>
                    <a:bodyPr/>
                    <a:lstStyle/>
                    <a:p>
                      <a:pPr marL="0" marR="0">
                        <a:lnSpc>
                          <a:spcPct val="107000"/>
                        </a:lnSpc>
                        <a:spcBef>
                          <a:spcPts val="0"/>
                        </a:spcBef>
                        <a:spcAft>
                          <a:spcPts val="0"/>
                        </a:spcAft>
                      </a:pPr>
                      <a:r>
                        <a:rPr lang="en-US" sz="900">
                          <a:effectLst/>
                        </a:rPr>
                        <a:t>Logistic Regression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0.69610389610</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0   0.70</a:t>
                      </a:r>
                    </a:p>
                    <a:p>
                      <a:pPr marL="0" marR="0">
                        <a:lnSpc>
                          <a:spcPct val="107000"/>
                        </a:lnSpc>
                        <a:spcBef>
                          <a:spcPts val="0"/>
                        </a:spcBef>
                        <a:spcAft>
                          <a:spcPts val="0"/>
                        </a:spcAft>
                      </a:pPr>
                      <a:r>
                        <a:rPr lang="en-US" sz="900" dirty="0">
                          <a:effectLst/>
                        </a:rPr>
                        <a:t>1   0.69</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0.78</a:t>
                      </a:r>
                    </a:p>
                    <a:p>
                      <a:pPr marL="0" marR="0">
                        <a:lnSpc>
                          <a:spcPct val="107000"/>
                        </a:lnSpc>
                        <a:spcBef>
                          <a:spcPts val="0"/>
                        </a:spcBef>
                        <a:spcAft>
                          <a:spcPts val="0"/>
                        </a:spcAft>
                      </a:pPr>
                      <a:r>
                        <a:rPr lang="en-US" sz="900">
                          <a:effectLst/>
                        </a:rPr>
                        <a:t>0.60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0.74</a:t>
                      </a:r>
                    </a:p>
                    <a:p>
                      <a:pPr marL="0" marR="0">
                        <a:lnSpc>
                          <a:spcPct val="107000"/>
                        </a:lnSpc>
                        <a:spcBef>
                          <a:spcPts val="0"/>
                        </a:spcBef>
                        <a:spcAft>
                          <a:spcPts val="0"/>
                        </a:spcAft>
                      </a:pPr>
                      <a:r>
                        <a:rPr lang="en-US" sz="900">
                          <a:effectLst/>
                        </a:rPr>
                        <a:t>0.64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212</a:t>
                      </a:r>
                    </a:p>
                    <a:p>
                      <a:pPr marL="0" marR="0">
                        <a:lnSpc>
                          <a:spcPct val="107000"/>
                        </a:lnSpc>
                        <a:spcBef>
                          <a:spcPts val="0"/>
                        </a:spcBef>
                        <a:spcAft>
                          <a:spcPts val="0"/>
                        </a:spcAft>
                      </a:pPr>
                      <a:r>
                        <a:rPr lang="en-US" sz="900">
                          <a:effectLst/>
                        </a:rPr>
                        <a:t>173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extLst>
                  <a:ext uri="{0D108BD9-81ED-4DB2-BD59-A6C34878D82A}">
                    <a16:rowId xmlns:a16="http://schemas.microsoft.com/office/drawing/2014/main" val="1739551225"/>
                  </a:ext>
                </a:extLst>
              </a:tr>
              <a:tr h="423382">
                <a:tc>
                  <a:txBody>
                    <a:bodyPr/>
                    <a:lstStyle/>
                    <a:p>
                      <a:pPr marL="0" marR="0">
                        <a:lnSpc>
                          <a:spcPct val="107000"/>
                        </a:lnSpc>
                        <a:spcBef>
                          <a:spcPts val="0"/>
                        </a:spcBef>
                        <a:spcAft>
                          <a:spcPts val="0"/>
                        </a:spcAft>
                      </a:pPr>
                      <a:r>
                        <a:rPr lang="en-US" sz="900">
                          <a:effectLst/>
                        </a:rPr>
                        <a:t>KNN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0.64069264069</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0    0.68</a:t>
                      </a:r>
                    </a:p>
                    <a:p>
                      <a:pPr marL="0" marR="0">
                        <a:lnSpc>
                          <a:spcPct val="107000"/>
                        </a:lnSpc>
                        <a:spcBef>
                          <a:spcPts val="0"/>
                        </a:spcBef>
                        <a:spcAft>
                          <a:spcPts val="0"/>
                        </a:spcAft>
                      </a:pPr>
                      <a:r>
                        <a:rPr lang="en-US" sz="900" dirty="0">
                          <a:effectLst/>
                        </a:rPr>
                        <a:t>1    0.59</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0.67</a:t>
                      </a:r>
                    </a:p>
                    <a:p>
                      <a:pPr marL="0" marR="0">
                        <a:lnSpc>
                          <a:spcPct val="107000"/>
                        </a:lnSpc>
                        <a:spcBef>
                          <a:spcPts val="0"/>
                        </a:spcBef>
                        <a:spcAft>
                          <a:spcPts val="0"/>
                        </a:spcAft>
                      </a:pPr>
                      <a:r>
                        <a:rPr lang="en-US" sz="900">
                          <a:effectLst/>
                        </a:rPr>
                        <a:t>0.61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0.67</a:t>
                      </a:r>
                    </a:p>
                    <a:p>
                      <a:pPr marL="0" marR="0">
                        <a:lnSpc>
                          <a:spcPct val="107000"/>
                        </a:lnSpc>
                        <a:spcBef>
                          <a:spcPts val="0"/>
                        </a:spcBef>
                        <a:spcAft>
                          <a:spcPts val="0"/>
                        </a:spcAft>
                      </a:pPr>
                      <a:r>
                        <a:rPr lang="en-US" sz="900">
                          <a:effectLst/>
                        </a:rPr>
                        <a:t>0.60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643</a:t>
                      </a:r>
                    </a:p>
                    <a:p>
                      <a:pPr marL="0" marR="0">
                        <a:lnSpc>
                          <a:spcPct val="107000"/>
                        </a:lnSpc>
                        <a:spcBef>
                          <a:spcPts val="0"/>
                        </a:spcBef>
                        <a:spcAft>
                          <a:spcPts val="0"/>
                        </a:spcAft>
                      </a:pPr>
                      <a:r>
                        <a:rPr lang="en-US" sz="900">
                          <a:effectLst/>
                        </a:rPr>
                        <a:t>512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extLst>
                  <a:ext uri="{0D108BD9-81ED-4DB2-BD59-A6C34878D82A}">
                    <a16:rowId xmlns:a16="http://schemas.microsoft.com/office/drawing/2014/main" val="1027218713"/>
                  </a:ext>
                </a:extLst>
              </a:tr>
              <a:tr h="423382">
                <a:tc>
                  <a:txBody>
                    <a:bodyPr/>
                    <a:lstStyle/>
                    <a:p>
                      <a:pPr marL="0" marR="0">
                        <a:lnSpc>
                          <a:spcPct val="107000"/>
                        </a:lnSpc>
                        <a:spcBef>
                          <a:spcPts val="0"/>
                        </a:spcBef>
                        <a:spcAft>
                          <a:spcPts val="0"/>
                        </a:spcAft>
                      </a:pPr>
                      <a:r>
                        <a:rPr lang="en-US" sz="900">
                          <a:effectLst/>
                        </a:rPr>
                        <a:t>SVM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0.69870129870</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0   0.70</a:t>
                      </a:r>
                    </a:p>
                    <a:p>
                      <a:pPr marL="0" marR="0">
                        <a:lnSpc>
                          <a:spcPct val="107000"/>
                        </a:lnSpc>
                        <a:spcBef>
                          <a:spcPts val="0"/>
                        </a:spcBef>
                        <a:spcAft>
                          <a:spcPts val="0"/>
                        </a:spcAft>
                      </a:pPr>
                      <a:r>
                        <a:rPr lang="en-US" sz="900">
                          <a:effectLst/>
                        </a:rPr>
                        <a:t>1   0.69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0.79</a:t>
                      </a:r>
                    </a:p>
                    <a:p>
                      <a:pPr marL="0" marR="0">
                        <a:lnSpc>
                          <a:spcPct val="107000"/>
                        </a:lnSpc>
                        <a:spcBef>
                          <a:spcPts val="0"/>
                        </a:spcBef>
                        <a:spcAft>
                          <a:spcPts val="0"/>
                        </a:spcAft>
                      </a:pPr>
                      <a:r>
                        <a:rPr lang="en-US" sz="900">
                          <a:effectLst/>
                        </a:rPr>
                        <a:t>0.59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0.74</a:t>
                      </a:r>
                    </a:p>
                    <a:p>
                      <a:pPr marL="0" marR="0">
                        <a:lnSpc>
                          <a:spcPct val="107000"/>
                        </a:lnSpc>
                        <a:spcBef>
                          <a:spcPts val="0"/>
                        </a:spcBef>
                        <a:spcAft>
                          <a:spcPts val="0"/>
                        </a:spcAft>
                      </a:pPr>
                      <a:r>
                        <a:rPr lang="en-US" sz="900">
                          <a:effectLst/>
                        </a:rPr>
                        <a:t>0.64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212</a:t>
                      </a:r>
                    </a:p>
                    <a:p>
                      <a:pPr marL="0" marR="0">
                        <a:lnSpc>
                          <a:spcPct val="107000"/>
                        </a:lnSpc>
                        <a:spcBef>
                          <a:spcPts val="0"/>
                        </a:spcBef>
                        <a:spcAft>
                          <a:spcPts val="0"/>
                        </a:spcAft>
                      </a:pPr>
                      <a:r>
                        <a:rPr lang="en-US" sz="900">
                          <a:effectLst/>
                        </a:rPr>
                        <a:t>173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extLst>
                  <a:ext uri="{0D108BD9-81ED-4DB2-BD59-A6C34878D82A}">
                    <a16:rowId xmlns:a16="http://schemas.microsoft.com/office/drawing/2014/main" val="3093846551"/>
                  </a:ext>
                </a:extLst>
              </a:tr>
              <a:tr h="423382">
                <a:tc>
                  <a:txBody>
                    <a:bodyPr/>
                    <a:lstStyle/>
                    <a:p>
                      <a:pPr marL="0" marR="0">
                        <a:lnSpc>
                          <a:spcPct val="107000"/>
                        </a:lnSpc>
                        <a:spcBef>
                          <a:spcPts val="0"/>
                        </a:spcBef>
                        <a:spcAft>
                          <a:spcPts val="0"/>
                        </a:spcAft>
                      </a:pPr>
                      <a:r>
                        <a:rPr lang="en-US" sz="900">
                          <a:effectLst/>
                        </a:rPr>
                        <a:t>Decision Tree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0.6116883116</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0   0.65</a:t>
                      </a:r>
                    </a:p>
                    <a:p>
                      <a:pPr marL="0" marR="0">
                        <a:lnSpc>
                          <a:spcPct val="107000"/>
                        </a:lnSpc>
                        <a:spcBef>
                          <a:spcPts val="0"/>
                        </a:spcBef>
                        <a:spcAft>
                          <a:spcPts val="0"/>
                        </a:spcAft>
                      </a:pPr>
                      <a:r>
                        <a:rPr lang="en-US" sz="900">
                          <a:effectLst/>
                        </a:rPr>
                        <a:t>1   0 .55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0.69</a:t>
                      </a:r>
                    </a:p>
                    <a:p>
                      <a:pPr marL="0" marR="0">
                        <a:lnSpc>
                          <a:spcPct val="107000"/>
                        </a:lnSpc>
                        <a:spcBef>
                          <a:spcPts val="0"/>
                        </a:spcBef>
                        <a:spcAft>
                          <a:spcPts val="0"/>
                        </a:spcAft>
                      </a:pPr>
                      <a:r>
                        <a:rPr lang="en-US" sz="900">
                          <a:effectLst/>
                        </a:rPr>
                        <a:t>0.51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0.67</a:t>
                      </a:r>
                    </a:p>
                    <a:p>
                      <a:pPr marL="0" marR="0">
                        <a:lnSpc>
                          <a:spcPct val="107000"/>
                        </a:lnSpc>
                        <a:spcBef>
                          <a:spcPts val="0"/>
                        </a:spcBef>
                        <a:spcAft>
                          <a:spcPts val="0"/>
                        </a:spcAft>
                      </a:pPr>
                      <a:r>
                        <a:rPr lang="en-US" sz="900">
                          <a:effectLst/>
                        </a:rPr>
                        <a:t>0.53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442</a:t>
                      </a:r>
                    </a:p>
                    <a:p>
                      <a:pPr marL="0" marR="0">
                        <a:lnSpc>
                          <a:spcPct val="107000"/>
                        </a:lnSpc>
                        <a:spcBef>
                          <a:spcPts val="0"/>
                        </a:spcBef>
                        <a:spcAft>
                          <a:spcPts val="0"/>
                        </a:spcAft>
                      </a:pPr>
                      <a:r>
                        <a:rPr lang="en-US" sz="900" dirty="0">
                          <a:effectLst/>
                        </a:rPr>
                        <a:t>328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extLst>
                  <a:ext uri="{0D108BD9-81ED-4DB2-BD59-A6C34878D82A}">
                    <a16:rowId xmlns:a16="http://schemas.microsoft.com/office/drawing/2014/main" val="289540437"/>
                  </a:ext>
                </a:extLst>
              </a:tr>
              <a:tr h="423382">
                <a:tc>
                  <a:txBody>
                    <a:bodyPr/>
                    <a:lstStyle/>
                    <a:p>
                      <a:pPr marL="0" marR="0">
                        <a:lnSpc>
                          <a:spcPct val="107000"/>
                        </a:lnSpc>
                        <a:spcBef>
                          <a:spcPts val="0"/>
                        </a:spcBef>
                        <a:spcAft>
                          <a:spcPts val="0"/>
                        </a:spcAft>
                      </a:pPr>
                      <a:r>
                        <a:rPr lang="en-US" sz="900">
                          <a:effectLst/>
                        </a:rPr>
                        <a:t>Random Forest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0.63851899967</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0   0.66</a:t>
                      </a:r>
                    </a:p>
                    <a:p>
                      <a:pPr marL="0" marR="0">
                        <a:lnSpc>
                          <a:spcPct val="107000"/>
                        </a:lnSpc>
                        <a:spcBef>
                          <a:spcPts val="0"/>
                        </a:spcBef>
                        <a:spcAft>
                          <a:spcPts val="0"/>
                        </a:spcAft>
                      </a:pPr>
                      <a:r>
                        <a:rPr lang="en-US" sz="900">
                          <a:effectLst/>
                        </a:rPr>
                        <a:t>1   0.54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0.67</a:t>
                      </a:r>
                    </a:p>
                    <a:p>
                      <a:pPr marL="0" marR="0">
                        <a:lnSpc>
                          <a:spcPct val="107000"/>
                        </a:lnSpc>
                        <a:spcBef>
                          <a:spcPts val="0"/>
                        </a:spcBef>
                        <a:spcAft>
                          <a:spcPts val="0"/>
                        </a:spcAft>
                      </a:pPr>
                      <a:r>
                        <a:rPr lang="en-US" sz="900">
                          <a:effectLst/>
                        </a:rPr>
                        <a:t>0.53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0.66</a:t>
                      </a:r>
                    </a:p>
                    <a:p>
                      <a:pPr marL="0" marR="0">
                        <a:lnSpc>
                          <a:spcPct val="107000"/>
                        </a:lnSpc>
                        <a:spcBef>
                          <a:spcPts val="0"/>
                        </a:spcBef>
                        <a:spcAft>
                          <a:spcPts val="0"/>
                        </a:spcAft>
                      </a:pPr>
                      <a:r>
                        <a:rPr lang="en-US" sz="900">
                          <a:effectLst/>
                        </a:rPr>
                        <a:t>0.54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442</a:t>
                      </a:r>
                    </a:p>
                    <a:p>
                      <a:pPr marL="0" marR="0">
                        <a:lnSpc>
                          <a:spcPct val="107000"/>
                        </a:lnSpc>
                        <a:spcBef>
                          <a:spcPts val="0"/>
                        </a:spcBef>
                        <a:spcAft>
                          <a:spcPts val="0"/>
                        </a:spcAft>
                      </a:pPr>
                      <a:r>
                        <a:rPr lang="en-US" sz="900">
                          <a:effectLst/>
                        </a:rPr>
                        <a:t>328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extLst>
                  <a:ext uri="{0D108BD9-81ED-4DB2-BD59-A6C34878D82A}">
                    <a16:rowId xmlns:a16="http://schemas.microsoft.com/office/drawing/2014/main" val="1261713385"/>
                  </a:ext>
                </a:extLst>
              </a:tr>
              <a:tr h="423382">
                <a:tc>
                  <a:txBody>
                    <a:bodyPr/>
                    <a:lstStyle/>
                    <a:p>
                      <a:pPr marL="0" marR="0">
                        <a:lnSpc>
                          <a:spcPct val="107000"/>
                        </a:lnSpc>
                        <a:spcBef>
                          <a:spcPts val="0"/>
                        </a:spcBef>
                        <a:spcAft>
                          <a:spcPts val="0"/>
                        </a:spcAft>
                      </a:pPr>
                      <a:r>
                        <a:rPr lang="en-US" sz="900">
                          <a:effectLst/>
                        </a:rPr>
                        <a:t>Gradient Boosting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0.69740259740</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0   0.74</a:t>
                      </a:r>
                    </a:p>
                    <a:p>
                      <a:pPr marL="0" marR="0">
                        <a:lnSpc>
                          <a:spcPct val="107000"/>
                        </a:lnSpc>
                        <a:spcBef>
                          <a:spcPts val="0"/>
                        </a:spcBef>
                        <a:spcAft>
                          <a:spcPts val="0"/>
                        </a:spcAft>
                      </a:pPr>
                      <a:r>
                        <a:rPr lang="en-US" sz="900">
                          <a:effectLst/>
                        </a:rPr>
                        <a:t>1   0.64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0.72</a:t>
                      </a:r>
                    </a:p>
                    <a:p>
                      <a:pPr marL="0" marR="0">
                        <a:lnSpc>
                          <a:spcPct val="107000"/>
                        </a:lnSpc>
                        <a:spcBef>
                          <a:spcPts val="0"/>
                        </a:spcBef>
                        <a:spcAft>
                          <a:spcPts val="0"/>
                        </a:spcAft>
                      </a:pPr>
                      <a:r>
                        <a:rPr lang="en-US" sz="900">
                          <a:effectLst/>
                        </a:rPr>
                        <a:t>0.66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0.73</a:t>
                      </a:r>
                    </a:p>
                    <a:p>
                      <a:pPr marL="0" marR="0">
                        <a:lnSpc>
                          <a:spcPct val="107000"/>
                        </a:lnSpc>
                        <a:spcBef>
                          <a:spcPts val="0"/>
                        </a:spcBef>
                        <a:spcAft>
                          <a:spcPts val="0"/>
                        </a:spcAft>
                      </a:pPr>
                      <a:r>
                        <a:rPr lang="en-US" sz="900">
                          <a:effectLst/>
                        </a:rPr>
                        <a:t>0.65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442</a:t>
                      </a:r>
                    </a:p>
                    <a:p>
                      <a:pPr marL="0" marR="0">
                        <a:lnSpc>
                          <a:spcPct val="107000"/>
                        </a:lnSpc>
                        <a:spcBef>
                          <a:spcPts val="0"/>
                        </a:spcBef>
                        <a:spcAft>
                          <a:spcPts val="0"/>
                        </a:spcAft>
                      </a:pPr>
                      <a:r>
                        <a:rPr lang="en-US" sz="900">
                          <a:effectLst/>
                        </a:rPr>
                        <a:t>328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extLst>
                  <a:ext uri="{0D108BD9-81ED-4DB2-BD59-A6C34878D82A}">
                    <a16:rowId xmlns:a16="http://schemas.microsoft.com/office/drawing/2014/main" val="4226845797"/>
                  </a:ext>
                </a:extLst>
              </a:tr>
              <a:tr h="423382">
                <a:tc>
                  <a:txBody>
                    <a:bodyPr/>
                    <a:lstStyle/>
                    <a:p>
                      <a:pPr marL="0" marR="0">
                        <a:lnSpc>
                          <a:spcPct val="107000"/>
                        </a:lnSpc>
                        <a:spcBef>
                          <a:spcPts val="0"/>
                        </a:spcBef>
                        <a:spcAft>
                          <a:spcPts val="0"/>
                        </a:spcAft>
                      </a:pPr>
                      <a:r>
                        <a:rPr lang="en-US" sz="900">
                          <a:effectLst/>
                        </a:rPr>
                        <a:t>AdaBoost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0.64935064935</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342900" marR="0" lvl="0" indent="-342900">
                        <a:lnSpc>
                          <a:spcPct val="107000"/>
                        </a:lnSpc>
                        <a:spcBef>
                          <a:spcPts val="0"/>
                        </a:spcBef>
                        <a:spcAft>
                          <a:spcPts val="0"/>
                        </a:spcAft>
                        <a:buFont typeface="+mj-lt"/>
                        <a:buAutoNum type="arabicPeriod"/>
                      </a:pPr>
                      <a:r>
                        <a:rPr lang="en-US" sz="900">
                          <a:effectLst/>
                        </a:rPr>
                        <a:t>0.80</a:t>
                      </a:r>
                    </a:p>
                    <a:p>
                      <a:pPr marL="342900" marR="0" lvl="0" indent="-342900">
                        <a:lnSpc>
                          <a:spcPct val="107000"/>
                        </a:lnSpc>
                        <a:spcBef>
                          <a:spcPts val="0"/>
                        </a:spcBef>
                        <a:spcAft>
                          <a:spcPts val="0"/>
                        </a:spcAft>
                        <a:buFont typeface="+mj-lt"/>
                        <a:buAutoNum type="arabicPeriod"/>
                      </a:pPr>
                      <a:r>
                        <a:rPr lang="en-US" sz="900">
                          <a:effectLst/>
                        </a:rPr>
                        <a:t>0.56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0.52</a:t>
                      </a:r>
                    </a:p>
                    <a:p>
                      <a:pPr marL="0" marR="0">
                        <a:lnSpc>
                          <a:spcPct val="107000"/>
                        </a:lnSpc>
                        <a:spcBef>
                          <a:spcPts val="0"/>
                        </a:spcBef>
                        <a:spcAft>
                          <a:spcPts val="0"/>
                        </a:spcAft>
                      </a:pPr>
                      <a:r>
                        <a:rPr lang="en-US" sz="900">
                          <a:effectLst/>
                        </a:rPr>
                        <a:t>0.82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0.63</a:t>
                      </a:r>
                    </a:p>
                    <a:p>
                      <a:pPr marL="0" marR="0">
                        <a:lnSpc>
                          <a:spcPct val="107000"/>
                        </a:lnSpc>
                        <a:spcBef>
                          <a:spcPts val="0"/>
                        </a:spcBef>
                        <a:spcAft>
                          <a:spcPts val="0"/>
                        </a:spcAft>
                      </a:pPr>
                      <a:r>
                        <a:rPr lang="en-US" sz="900">
                          <a:effectLst/>
                        </a:rPr>
                        <a:t>0.67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442</a:t>
                      </a:r>
                    </a:p>
                    <a:p>
                      <a:pPr marL="0" marR="0">
                        <a:lnSpc>
                          <a:spcPct val="107000"/>
                        </a:lnSpc>
                        <a:spcBef>
                          <a:spcPts val="0"/>
                        </a:spcBef>
                        <a:spcAft>
                          <a:spcPts val="0"/>
                        </a:spcAft>
                      </a:pPr>
                      <a:r>
                        <a:rPr lang="en-US" sz="900">
                          <a:effectLst/>
                        </a:rPr>
                        <a:t>328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extLst>
                  <a:ext uri="{0D108BD9-81ED-4DB2-BD59-A6C34878D82A}">
                    <a16:rowId xmlns:a16="http://schemas.microsoft.com/office/drawing/2014/main" val="2438464823"/>
                  </a:ext>
                </a:extLst>
              </a:tr>
              <a:tr h="423382">
                <a:tc>
                  <a:txBody>
                    <a:bodyPr/>
                    <a:lstStyle/>
                    <a:p>
                      <a:pPr marL="0" marR="0">
                        <a:lnSpc>
                          <a:spcPct val="107000"/>
                        </a:lnSpc>
                        <a:spcBef>
                          <a:spcPts val="0"/>
                        </a:spcBef>
                        <a:spcAft>
                          <a:spcPts val="0"/>
                        </a:spcAft>
                      </a:pPr>
                      <a:r>
                        <a:rPr lang="en-US" sz="900">
                          <a:effectLst/>
                        </a:rPr>
                        <a:t>XG Boost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0.70649350649</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342900" marR="0" lvl="0" indent="-342900">
                        <a:lnSpc>
                          <a:spcPct val="107000"/>
                        </a:lnSpc>
                        <a:spcBef>
                          <a:spcPts val="0"/>
                        </a:spcBef>
                        <a:spcAft>
                          <a:spcPts val="0"/>
                        </a:spcAft>
                        <a:buFont typeface="+mj-lt"/>
                        <a:buAutoNum type="arabicPeriod"/>
                      </a:pPr>
                      <a:r>
                        <a:rPr lang="en-US" sz="900">
                          <a:effectLst/>
                        </a:rPr>
                        <a:t>0.75</a:t>
                      </a:r>
                    </a:p>
                    <a:p>
                      <a:pPr marL="342900" marR="0" lvl="0" indent="-342900">
                        <a:lnSpc>
                          <a:spcPct val="107000"/>
                        </a:lnSpc>
                        <a:spcBef>
                          <a:spcPts val="0"/>
                        </a:spcBef>
                        <a:spcAft>
                          <a:spcPts val="0"/>
                        </a:spcAft>
                        <a:buFont typeface="+mj-lt"/>
                        <a:buAutoNum type="arabicPeriod"/>
                      </a:pPr>
                      <a:r>
                        <a:rPr lang="en-US" sz="900">
                          <a:effectLst/>
                        </a:rPr>
                        <a:t>0.65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0.73</a:t>
                      </a:r>
                    </a:p>
                    <a:p>
                      <a:pPr marL="0" marR="0">
                        <a:lnSpc>
                          <a:spcPct val="107000"/>
                        </a:lnSpc>
                        <a:spcBef>
                          <a:spcPts val="0"/>
                        </a:spcBef>
                        <a:spcAft>
                          <a:spcPts val="0"/>
                        </a:spcAft>
                      </a:pPr>
                      <a:r>
                        <a:rPr lang="en-US" sz="900">
                          <a:effectLst/>
                        </a:rPr>
                        <a:t>0.67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0.74</a:t>
                      </a:r>
                    </a:p>
                    <a:p>
                      <a:pPr marL="0" marR="0">
                        <a:lnSpc>
                          <a:spcPct val="107000"/>
                        </a:lnSpc>
                        <a:spcBef>
                          <a:spcPts val="0"/>
                        </a:spcBef>
                        <a:spcAft>
                          <a:spcPts val="0"/>
                        </a:spcAft>
                      </a:pPr>
                      <a:r>
                        <a:rPr lang="en-US" sz="900">
                          <a:effectLst/>
                        </a:rPr>
                        <a:t>0.66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442</a:t>
                      </a:r>
                    </a:p>
                    <a:p>
                      <a:pPr marL="0" marR="0">
                        <a:lnSpc>
                          <a:spcPct val="107000"/>
                        </a:lnSpc>
                        <a:spcBef>
                          <a:spcPts val="0"/>
                        </a:spcBef>
                        <a:spcAft>
                          <a:spcPts val="0"/>
                        </a:spcAft>
                      </a:pPr>
                      <a:r>
                        <a:rPr lang="en-US" sz="900">
                          <a:effectLst/>
                        </a:rPr>
                        <a:t>328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tc>
                  <a:txBody>
                    <a:bodyPr/>
                    <a:lstStyle/>
                    <a:p>
                      <a:pPr marL="0" marR="0">
                        <a:lnSpc>
                          <a:spcPct val="107000"/>
                        </a:lnSpc>
                        <a:spcBef>
                          <a:spcPts val="0"/>
                        </a:spcBef>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5" marR="58275" marT="0" marB="0"/>
                </a:tc>
                <a:extLst>
                  <a:ext uri="{0D108BD9-81ED-4DB2-BD59-A6C34878D82A}">
                    <a16:rowId xmlns:a16="http://schemas.microsoft.com/office/drawing/2014/main" val="3476407150"/>
                  </a:ext>
                </a:extLst>
              </a:tr>
            </a:tbl>
          </a:graphicData>
        </a:graphic>
      </p:graphicFrame>
      <p:sp>
        <p:nvSpPr>
          <p:cNvPr id="7" name="Rectangle 1">
            <a:extLst>
              <a:ext uri="{FF2B5EF4-FFF2-40B4-BE49-F238E27FC236}">
                <a16:creationId xmlns:a16="http://schemas.microsoft.com/office/drawing/2014/main" id="{28C548CA-A5B0-7E8F-5008-0A78506F16DA}"/>
              </a:ext>
            </a:extLst>
          </p:cNvPr>
          <p:cNvSpPr>
            <a:spLocks noChangeArrowheads="1"/>
          </p:cNvSpPr>
          <p:nvPr/>
        </p:nvSpPr>
        <p:spPr bwMode="auto">
          <a:xfrm>
            <a:off x="0" y="-1933521"/>
            <a:ext cx="6179897" cy="432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Calibri" panose="020F0502020204030204" pitchFamily="34" charset="0"/>
                <a:ea typeface="Calibri" panose="020F0502020204030204" pitchFamily="34" charset="0"/>
                <a:cs typeface="Times New Roman" panose="02020603050405020304" pitchFamily="18" charset="0"/>
              </a:rPr>
              <a:t>		</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Accuracy Score      Precision      Recall     F-1 Score  	Support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6289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FFA5-2293-FDCD-919F-EC266D45975F}"/>
              </a:ext>
            </a:extLst>
          </p:cNvPr>
          <p:cNvSpPr>
            <a:spLocks noGrp="1"/>
          </p:cNvSpPr>
          <p:nvPr>
            <p:ph type="title"/>
          </p:nvPr>
        </p:nvSpPr>
        <p:spPr/>
        <p:txBody>
          <a:bodyPr/>
          <a:lstStyle/>
          <a:p>
            <a:r>
              <a:rPr lang="en-US" dirty="0"/>
              <a:t>Accuracy Score</a:t>
            </a:r>
          </a:p>
        </p:txBody>
      </p:sp>
      <p:sp>
        <p:nvSpPr>
          <p:cNvPr id="14" name="Content Placeholder 13">
            <a:extLst>
              <a:ext uri="{FF2B5EF4-FFF2-40B4-BE49-F238E27FC236}">
                <a16:creationId xmlns:a16="http://schemas.microsoft.com/office/drawing/2014/main" id="{15C6905D-7453-9C73-EF61-CF37646F9E5A}"/>
              </a:ext>
            </a:extLst>
          </p:cNvPr>
          <p:cNvSpPr>
            <a:spLocks noGrp="1"/>
          </p:cNvSpPr>
          <p:nvPr>
            <p:ph sz="half" idx="1"/>
          </p:nvPr>
        </p:nvSpPr>
        <p:spPr/>
        <p:txBody>
          <a:bodyPr>
            <a:normAutofit fontScale="70000" lnSpcReduction="20000"/>
          </a:bodyPr>
          <a:lstStyle/>
          <a:p>
            <a:r>
              <a:rPr lang="en-US"/>
              <a:t>Accuracy Score	</a:t>
            </a:r>
          </a:p>
          <a:p>
            <a:r>
              <a:rPr lang="en-US"/>
              <a:t>0.6961038961	Logistic regression</a:t>
            </a:r>
          </a:p>
          <a:p>
            <a:r>
              <a:rPr lang="en-US"/>
              <a:t>0.6406926407	KNN</a:t>
            </a:r>
          </a:p>
          <a:p>
            <a:r>
              <a:rPr lang="en-US"/>
              <a:t>0.6987012987	SVM</a:t>
            </a:r>
          </a:p>
          <a:p>
            <a:r>
              <a:rPr lang="en-US"/>
              <a:t>0.6116883116	Decision Tree</a:t>
            </a:r>
          </a:p>
          <a:p>
            <a:r>
              <a:rPr lang="en-US"/>
              <a:t>0.6385189997	Random Forest</a:t>
            </a:r>
          </a:p>
          <a:p>
            <a:r>
              <a:rPr lang="en-US"/>
              <a:t>0.6974025974	Gradient Boosting</a:t>
            </a:r>
          </a:p>
          <a:p>
            <a:r>
              <a:rPr lang="en-US"/>
              <a:t>0.6493506494	AdaBoost</a:t>
            </a:r>
          </a:p>
          <a:p>
            <a:r>
              <a:rPr lang="en-US"/>
              <a:t>0.7064935065	XG Boost</a:t>
            </a:r>
            <a:endParaRPr lang="en-US" dirty="0"/>
          </a:p>
        </p:txBody>
      </p:sp>
      <p:pic>
        <p:nvPicPr>
          <p:cNvPr id="1026" name="Picture 2">
            <a:extLst>
              <a:ext uri="{FF2B5EF4-FFF2-40B4-BE49-F238E27FC236}">
                <a16:creationId xmlns:a16="http://schemas.microsoft.com/office/drawing/2014/main" id="{B975565E-0079-C47A-1257-B719FB1BC83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7588" y="3008009"/>
            <a:ext cx="5045075" cy="281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751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AD2B7-61E7-90D0-6A74-413C50B596C5}"/>
              </a:ext>
            </a:extLst>
          </p:cNvPr>
          <p:cNvSpPr>
            <a:spLocks noGrp="1"/>
          </p:cNvSpPr>
          <p:nvPr>
            <p:ph type="title"/>
          </p:nvPr>
        </p:nvSpPr>
        <p:spPr/>
        <p:txBody>
          <a:bodyPr/>
          <a:lstStyle/>
          <a:p>
            <a:r>
              <a:rPr lang="en-US" dirty="0"/>
              <a:t>Test data</a:t>
            </a:r>
          </a:p>
        </p:txBody>
      </p:sp>
      <p:sp>
        <p:nvSpPr>
          <p:cNvPr id="3" name="Content Placeholder 2">
            <a:extLst>
              <a:ext uri="{FF2B5EF4-FFF2-40B4-BE49-F238E27FC236}">
                <a16:creationId xmlns:a16="http://schemas.microsoft.com/office/drawing/2014/main" id="{1C03E5A3-BF5B-59BC-EB98-D01807F90DB2}"/>
              </a:ext>
            </a:extLst>
          </p:cNvPr>
          <p:cNvSpPr>
            <a:spLocks noGrp="1"/>
          </p:cNvSpPr>
          <p:nvPr>
            <p:ph sz="half" idx="1"/>
          </p:nvPr>
        </p:nvSpPr>
        <p:spPr/>
        <p:txBody>
          <a:bodyPr>
            <a:normAutofit/>
          </a:bodyPr>
          <a:lstStyle/>
          <a:p>
            <a:r>
              <a:rPr lang="en-US" dirty="0"/>
              <a:t>We tested a 62-year-old smoker who was obese. When the test was checked, the response was yes. This means that from the data this person has hypertension. We predict that given these features they have hypertension, so the model predicted correctly. </a:t>
            </a:r>
          </a:p>
        </p:txBody>
      </p:sp>
      <p:pic>
        <p:nvPicPr>
          <p:cNvPr id="6" name="Content Placeholder 5" descr="A screenshot of a computer&#10;&#10;Description automatically generated">
            <a:extLst>
              <a:ext uri="{FF2B5EF4-FFF2-40B4-BE49-F238E27FC236}">
                <a16:creationId xmlns:a16="http://schemas.microsoft.com/office/drawing/2014/main" id="{E210C56F-6AFA-19E8-7DE8-B21179587D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93853" y="3016194"/>
            <a:ext cx="2701987" cy="2632766"/>
          </a:xfrm>
        </p:spPr>
      </p:pic>
    </p:spTree>
    <p:extLst>
      <p:ext uri="{BB962C8B-B14F-4D97-AF65-F5344CB8AC3E}">
        <p14:creationId xmlns:p14="http://schemas.microsoft.com/office/powerpoint/2010/main" val="867630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3157-BB7B-1438-34F6-83E9557783C4}"/>
              </a:ext>
            </a:extLst>
          </p:cNvPr>
          <p:cNvSpPr>
            <a:spLocks noGrp="1"/>
          </p:cNvSpPr>
          <p:nvPr>
            <p:ph type="title"/>
          </p:nvPr>
        </p:nvSpPr>
        <p:spPr>
          <a:xfrm>
            <a:off x="0" y="0"/>
            <a:ext cx="10380573" cy="1432273"/>
          </a:xfrm>
        </p:spPr>
        <p:txBody>
          <a:bodyPr>
            <a:normAutofit/>
          </a:bodyPr>
          <a:lstStyle/>
          <a:p>
            <a:r>
              <a:rPr lang="en-US" dirty="0"/>
              <a:t>ROC Curve and Area</a:t>
            </a:r>
          </a:p>
        </p:txBody>
      </p:sp>
      <p:pic>
        <p:nvPicPr>
          <p:cNvPr id="5" name="Content Placeholder 4" descr="A graph of a logistic regression&#10;&#10;Description automatically generated">
            <a:extLst>
              <a:ext uri="{FF2B5EF4-FFF2-40B4-BE49-F238E27FC236}">
                <a16:creationId xmlns:a16="http://schemas.microsoft.com/office/drawing/2014/main" id="{19CCCA79-76FF-44F7-2CDC-51707816E4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074857"/>
            <a:ext cx="4609790" cy="2834822"/>
          </a:xfrm>
        </p:spPr>
      </p:pic>
      <p:pic>
        <p:nvPicPr>
          <p:cNvPr id="7" name="Picture 6" descr="A graph with a line and a red line&#10;&#10;Description automatically generated">
            <a:extLst>
              <a:ext uri="{FF2B5EF4-FFF2-40B4-BE49-F238E27FC236}">
                <a16:creationId xmlns:a16="http://schemas.microsoft.com/office/drawing/2014/main" id="{B6AC1CA9-E4ED-2497-36C1-1CA0EFDBC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44599"/>
            <a:ext cx="4947247" cy="2704662"/>
          </a:xfrm>
          <a:prstGeom prst="rect">
            <a:avLst/>
          </a:prstGeom>
        </p:spPr>
      </p:pic>
      <p:pic>
        <p:nvPicPr>
          <p:cNvPr id="9" name="Picture 8" descr="A graph of a curve&#10;&#10;Description automatically generated">
            <a:extLst>
              <a:ext uri="{FF2B5EF4-FFF2-40B4-BE49-F238E27FC236}">
                <a16:creationId xmlns:a16="http://schemas.microsoft.com/office/drawing/2014/main" id="{04FA6437-75D1-3768-A78A-9A28F62993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1716" y="1009776"/>
            <a:ext cx="4715714" cy="2834823"/>
          </a:xfrm>
          <a:prstGeom prst="rect">
            <a:avLst/>
          </a:prstGeom>
        </p:spPr>
      </p:pic>
      <p:pic>
        <p:nvPicPr>
          <p:cNvPr id="11" name="Picture 10" descr="A graph with a line&#10;&#10;Description automatically generated">
            <a:extLst>
              <a:ext uri="{FF2B5EF4-FFF2-40B4-BE49-F238E27FC236}">
                <a16:creationId xmlns:a16="http://schemas.microsoft.com/office/drawing/2014/main" id="{C1A8DCE9-3EC0-0CB3-DF48-EB39E1D37F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4394" y="917973"/>
            <a:ext cx="3949495" cy="3018428"/>
          </a:xfrm>
          <a:prstGeom prst="rect">
            <a:avLst/>
          </a:prstGeom>
        </p:spPr>
      </p:pic>
      <p:pic>
        <p:nvPicPr>
          <p:cNvPr id="13" name="Picture 12" descr="A graph of a graph&#10;&#10;Description automatically generated">
            <a:extLst>
              <a:ext uri="{FF2B5EF4-FFF2-40B4-BE49-F238E27FC236}">
                <a16:creationId xmlns:a16="http://schemas.microsoft.com/office/drawing/2014/main" id="{1A90301F-1593-0FDC-99AB-EBA08BA073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0689" y="3687715"/>
            <a:ext cx="4161162" cy="3018429"/>
          </a:xfrm>
          <a:prstGeom prst="rect">
            <a:avLst/>
          </a:prstGeom>
        </p:spPr>
      </p:pic>
      <p:pic>
        <p:nvPicPr>
          <p:cNvPr id="15" name="Picture 14" descr="A graph of a line&#10;&#10;Description automatically generated">
            <a:extLst>
              <a:ext uri="{FF2B5EF4-FFF2-40B4-BE49-F238E27FC236}">
                <a16:creationId xmlns:a16="http://schemas.microsoft.com/office/drawing/2014/main" id="{EC749C9A-5C0B-50B6-2750-5208B2359E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1228" y="3844599"/>
            <a:ext cx="4161162" cy="3013401"/>
          </a:xfrm>
          <a:prstGeom prst="rect">
            <a:avLst/>
          </a:prstGeom>
        </p:spPr>
      </p:pic>
    </p:spTree>
    <p:extLst>
      <p:ext uri="{BB962C8B-B14F-4D97-AF65-F5344CB8AC3E}">
        <p14:creationId xmlns:p14="http://schemas.microsoft.com/office/powerpoint/2010/main" val="1222414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3A52A-2FD3-0DAE-70D5-08489101E06C}"/>
              </a:ext>
            </a:extLst>
          </p:cNvPr>
          <p:cNvSpPr>
            <a:spLocks noGrp="1"/>
          </p:cNvSpPr>
          <p:nvPr>
            <p:ph type="title"/>
          </p:nvPr>
        </p:nvSpPr>
        <p:spPr>
          <a:xfrm>
            <a:off x="0" y="0"/>
            <a:ext cx="10380573" cy="1432273"/>
          </a:xfrm>
        </p:spPr>
        <p:txBody>
          <a:bodyPr>
            <a:normAutofit/>
          </a:bodyPr>
          <a:lstStyle/>
          <a:p>
            <a:r>
              <a:rPr lang="en-US" dirty="0"/>
              <a:t>Precision-Recall Curve </a:t>
            </a:r>
          </a:p>
        </p:txBody>
      </p:sp>
      <p:pic>
        <p:nvPicPr>
          <p:cNvPr id="8" name="Content Placeholder 7" descr="A graph of a graph&#10;&#10;Description automatically generated">
            <a:extLst>
              <a:ext uri="{FF2B5EF4-FFF2-40B4-BE49-F238E27FC236}">
                <a16:creationId xmlns:a16="http://schemas.microsoft.com/office/drawing/2014/main" id="{98CDCFD6-F561-EB2E-E06F-6E68A402539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0" y="980173"/>
            <a:ext cx="4398592" cy="2906027"/>
          </a:xfrm>
        </p:spPr>
      </p:pic>
      <p:pic>
        <p:nvPicPr>
          <p:cNvPr id="7" name="Picture 6" descr="A graph of a graph&#10;&#10;Description automatically generated">
            <a:extLst>
              <a:ext uri="{FF2B5EF4-FFF2-40B4-BE49-F238E27FC236}">
                <a16:creationId xmlns:a16="http://schemas.microsoft.com/office/drawing/2014/main" id="{F55F9CEE-6F51-2925-84ED-3BD3033A0E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36" y="4169903"/>
            <a:ext cx="4527660" cy="2624810"/>
          </a:xfrm>
          <a:prstGeom prst="rect">
            <a:avLst/>
          </a:prstGeom>
        </p:spPr>
      </p:pic>
      <p:pic>
        <p:nvPicPr>
          <p:cNvPr id="10" name="Picture 9" descr="A graph with a line&#10;&#10;Description automatically generated">
            <a:extLst>
              <a:ext uri="{FF2B5EF4-FFF2-40B4-BE49-F238E27FC236}">
                <a16:creationId xmlns:a16="http://schemas.microsoft.com/office/drawing/2014/main" id="{5CE3736C-644E-09D3-E625-46DAB511D2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1543" y="1072134"/>
            <a:ext cx="4398592" cy="3165475"/>
          </a:xfrm>
          <a:prstGeom prst="rect">
            <a:avLst/>
          </a:prstGeom>
        </p:spPr>
      </p:pic>
      <p:pic>
        <p:nvPicPr>
          <p:cNvPr id="12" name="Picture 11" descr="A graph with a line&#10;&#10;Description automatically generated">
            <a:extLst>
              <a:ext uri="{FF2B5EF4-FFF2-40B4-BE49-F238E27FC236}">
                <a16:creationId xmlns:a16="http://schemas.microsoft.com/office/drawing/2014/main" id="{08467FF6-09FE-E0B2-1BBE-EA0C94A69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5448" y="4169904"/>
            <a:ext cx="4216261" cy="2624809"/>
          </a:xfrm>
          <a:prstGeom prst="rect">
            <a:avLst/>
          </a:prstGeom>
        </p:spPr>
      </p:pic>
      <p:pic>
        <p:nvPicPr>
          <p:cNvPr id="14" name="Picture 13" descr="A graph of data on a white grid&#10;&#10;Description automatically generated">
            <a:extLst>
              <a:ext uri="{FF2B5EF4-FFF2-40B4-BE49-F238E27FC236}">
                <a16:creationId xmlns:a16="http://schemas.microsoft.com/office/drawing/2014/main" id="{B4B2232C-E0AD-E38F-A8C7-ED0E0B5149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8988" y="980173"/>
            <a:ext cx="3957520" cy="3349395"/>
          </a:xfrm>
          <a:prstGeom prst="rect">
            <a:avLst/>
          </a:prstGeom>
        </p:spPr>
      </p:pic>
    </p:spTree>
    <p:extLst>
      <p:ext uri="{BB962C8B-B14F-4D97-AF65-F5344CB8AC3E}">
        <p14:creationId xmlns:p14="http://schemas.microsoft.com/office/powerpoint/2010/main" val="3828501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357C8-ED4D-A86C-43E8-9698A16979C5}"/>
              </a:ext>
            </a:extLst>
          </p:cNvPr>
          <p:cNvSpPr>
            <a:spLocks noGrp="1"/>
          </p:cNvSpPr>
          <p:nvPr>
            <p:ph type="title"/>
          </p:nvPr>
        </p:nvSpPr>
        <p:spPr>
          <a:xfrm>
            <a:off x="0" y="50238"/>
            <a:ext cx="10380573" cy="1617487"/>
          </a:xfrm>
        </p:spPr>
        <p:txBody>
          <a:bodyPr/>
          <a:lstStyle/>
          <a:p>
            <a:r>
              <a:rPr lang="en-US" dirty="0"/>
              <a:t> XGBoost</a:t>
            </a:r>
          </a:p>
        </p:txBody>
      </p:sp>
      <p:pic>
        <p:nvPicPr>
          <p:cNvPr id="5" name="Content Placeholder 4" descr="A chart with numbers and labels&#10;&#10;Description automatically generated with medium confidence">
            <a:extLst>
              <a:ext uri="{FF2B5EF4-FFF2-40B4-BE49-F238E27FC236}">
                <a16:creationId xmlns:a16="http://schemas.microsoft.com/office/drawing/2014/main" id="{7E2C26CF-0736-3646-5B20-8D1F4B0F73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851" y="3429000"/>
            <a:ext cx="3660876" cy="3262313"/>
          </a:xfrm>
        </p:spPr>
      </p:pic>
      <p:pic>
        <p:nvPicPr>
          <p:cNvPr id="4" name="Picture 3" descr="A screenshot of a report&#10;&#10;Description automatically generated">
            <a:extLst>
              <a:ext uri="{FF2B5EF4-FFF2-40B4-BE49-F238E27FC236}">
                <a16:creationId xmlns:a16="http://schemas.microsoft.com/office/drawing/2014/main" id="{1F883A05-F13D-E8C4-6CFE-AC7B5C0EF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46" y="1315678"/>
            <a:ext cx="4254719" cy="1657435"/>
          </a:xfrm>
          <a:prstGeom prst="rect">
            <a:avLst/>
          </a:prstGeom>
        </p:spPr>
      </p:pic>
      <p:pic>
        <p:nvPicPr>
          <p:cNvPr id="7" name="Picture 6" descr="A graph of a curve&#10;&#10;Description automatically generated">
            <a:extLst>
              <a:ext uri="{FF2B5EF4-FFF2-40B4-BE49-F238E27FC236}">
                <a16:creationId xmlns:a16="http://schemas.microsoft.com/office/drawing/2014/main" id="{A6B4B8EF-CC1D-50FD-A04A-56D7C5BD8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483" y="185976"/>
            <a:ext cx="5524784" cy="3459592"/>
          </a:xfrm>
          <a:prstGeom prst="rect">
            <a:avLst/>
          </a:prstGeom>
        </p:spPr>
      </p:pic>
      <p:pic>
        <p:nvPicPr>
          <p:cNvPr id="8" name="Content Placeholder 4" descr="A graph of a graph&#10;&#10;Description automatically generated">
            <a:extLst>
              <a:ext uri="{FF2B5EF4-FFF2-40B4-BE49-F238E27FC236}">
                <a16:creationId xmlns:a16="http://schemas.microsoft.com/office/drawing/2014/main" id="{7CF1F488-47DD-4EAE-01F1-660D5757FD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416" y="3544137"/>
            <a:ext cx="5250851" cy="3262313"/>
          </a:xfrm>
          <a:prstGeom prst="rect">
            <a:avLst/>
          </a:prstGeom>
        </p:spPr>
      </p:pic>
    </p:spTree>
    <p:extLst>
      <p:ext uri="{BB962C8B-B14F-4D97-AF65-F5344CB8AC3E}">
        <p14:creationId xmlns:p14="http://schemas.microsoft.com/office/powerpoint/2010/main" val="4131552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E30C-DB2E-404B-5124-D9B196E2F6E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66FEEE1-555B-3E2E-CF29-536D265B621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Previous research, “Prediction of Incident Hypertension Within the Next Year: Prospective Study Using Statewide Electronic Health Records and Machine Learning”. XGBoost was used to model build.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My results from machine learning suggest that those most likely to have hypertension were individuals who are older and have other chronic illnesses.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Results from my research suggest that there are hindrances to marginalized communities when it comes to the treatment of hypertension. </a:t>
            </a:r>
          </a:p>
        </p:txBody>
      </p:sp>
    </p:spTree>
    <p:extLst>
      <p:ext uri="{BB962C8B-B14F-4D97-AF65-F5344CB8AC3E}">
        <p14:creationId xmlns:p14="http://schemas.microsoft.com/office/powerpoint/2010/main" val="2393433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2D4B09-95E3-04DB-8561-701FFCBF67ED}"/>
              </a:ext>
            </a:extLst>
          </p:cNvPr>
          <p:cNvSpPr>
            <a:spLocks noGrp="1"/>
          </p:cNvSpPr>
          <p:nvPr>
            <p:ph type="title"/>
          </p:nvPr>
        </p:nvSpPr>
        <p:spPr/>
        <p:txBody>
          <a:bodyPr/>
          <a:lstStyle/>
          <a:p>
            <a:r>
              <a:rPr lang="en-US" dirty="0"/>
              <a:t>Conclusion</a:t>
            </a:r>
          </a:p>
        </p:txBody>
      </p:sp>
      <p:pic>
        <p:nvPicPr>
          <p:cNvPr id="13" name="Content Placeholder 12" descr="A garden with many paths&#10;&#10;AI-generated content may be incorrect.">
            <a:extLst>
              <a:ext uri="{FF2B5EF4-FFF2-40B4-BE49-F238E27FC236}">
                <a16:creationId xmlns:a16="http://schemas.microsoft.com/office/drawing/2014/main" id="{24FE51C1-F507-0DB6-BDAA-0916F185566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74221" y="2833688"/>
            <a:ext cx="4220633" cy="3165475"/>
          </a:xfrm>
        </p:spPr>
      </p:pic>
      <p:pic>
        <p:nvPicPr>
          <p:cNvPr id="15" name="Content Placeholder 14" descr="Doctor smiling">
            <a:extLst>
              <a:ext uri="{FF2B5EF4-FFF2-40B4-BE49-F238E27FC236}">
                <a16:creationId xmlns:a16="http://schemas.microsoft.com/office/drawing/2014/main" id="{F69329AC-28D2-00AF-C2AA-0BF613E5411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45789" y="2833688"/>
            <a:ext cx="4748673" cy="3165475"/>
          </a:xfrm>
        </p:spPr>
      </p:pic>
    </p:spTree>
    <p:extLst>
      <p:ext uri="{BB962C8B-B14F-4D97-AF65-F5344CB8AC3E}">
        <p14:creationId xmlns:p14="http://schemas.microsoft.com/office/powerpoint/2010/main" val="2655833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n electromagnetic radiation">
            <a:extLst>
              <a:ext uri="{FF2B5EF4-FFF2-40B4-BE49-F238E27FC236}">
                <a16:creationId xmlns:a16="http://schemas.microsoft.com/office/drawing/2014/main" id="{EFFB49C5-38A6-8F0C-7BCF-93F4DF004A1A}"/>
              </a:ext>
            </a:extLst>
          </p:cNvPr>
          <p:cNvPicPr>
            <a:picLocks noChangeAspect="1"/>
          </p:cNvPicPr>
          <p:nvPr/>
        </p:nvPicPr>
        <p:blipFill rotWithShape="1">
          <a:blip r:embed="rId2"/>
          <a:srcRect l="2948" r="1838" b="3"/>
          <a:stretch/>
        </p:blipFill>
        <p:spPr>
          <a:xfrm>
            <a:off x="6121757" y="2570072"/>
            <a:ext cx="6095999" cy="4289479"/>
          </a:xfrm>
          <a:prstGeom prst="rect">
            <a:avLst/>
          </a:prstGeom>
          <a:effectLst/>
        </p:spPr>
      </p:pic>
      <p:sp useBgFill="1">
        <p:nvSpPr>
          <p:cNvPr id="13" name="Rectangle 12">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502581-7CB1-C227-9A0F-E243F6C79738}"/>
              </a:ext>
            </a:extLst>
          </p:cNvPr>
          <p:cNvSpPr>
            <a:spLocks noGrp="1"/>
          </p:cNvSpPr>
          <p:nvPr>
            <p:ph type="ctrTitle"/>
          </p:nvPr>
        </p:nvSpPr>
        <p:spPr>
          <a:xfrm>
            <a:off x="761802" y="754336"/>
            <a:ext cx="10426434" cy="1287816"/>
          </a:xfrm>
        </p:spPr>
        <p:txBody>
          <a:bodyPr>
            <a:normAutofit/>
          </a:bodyPr>
          <a:lstStyle/>
          <a:p>
            <a:r>
              <a:rPr lang="en-US" dirty="0"/>
              <a:t>    Objective                              </a:t>
            </a:r>
          </a:p>
        </p:txBody>
      </p:sp>
      <p:sp>
        <p:nvSpPr>
          <p:cNvPr id="3" name="Subtitle 2">
            <a:extLst>
              <a:ext uri="{FF2B5EF4-FFF2-40B4-BE49-F238E27FC236}">
                <a16:creationId xmlns:a16="http://schemas.microsoft.com/office/drawing/2014/main" id="{9DA9B701-275B-6A03-2AF7-090CEDAB87D9}"/>
              </a:ext>
            </a:extLst>
          </p:cNvPr>
          <p:cNvSpPr>
            <a:spLocks noGrp="1"/>
          </p:cNvSpPr>
          <p:nvPr>
            <p:ph type="subTitle" idx="1"/>
          </p:nvPr>
        </p:nvSpPr>
        <p:spPr>
          <a:xfrm>
            <a:off x="761801" y="2964520"/>
            <a:ext cx="4829434" cy="2951202"/>
          </a:xfrm>
        </p:spPr>
        <p:txBody>
          <a:bodyPr anchor="t">
            <a:normAutofit/>
          </a:bodyPr>
          <a:lstStyle/>
          <a:p>
            <a:r>
              <a:rPr lang="en-US" dirty="0"/>
              <a:t>Do the odds of developing hypertension increase with certain variables? Can we use machine learning to predict if an individual will develop hypertension? </a:t>
            </a:r>
          </a:p>
        </p:txBody>
      </p:sp>
      <p:cxnSp>
        <p:nvCxnSpPr>
          <p:cNvPr id="15" name="Straight Connector 14">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34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23249C-7426-ECF4-CDEB-58482DEB45B0}"/>
              </a:ext>
            </a:extLst>
          </p:cNvPr>
          <p:cNvSpPr>
            <a:spLocks noGrp="1"/>
          </p:cNvSpPr>
          <p:nvPr>
            <p:ph type="title"/>
          </p:nvPr>
        </p:nvSpPr>
        <p:spPr>
          <a:xfrm>
            <a:off x="761801" y="956281"/>
            <a:ext cx="9906799" cy="2010284"/>
          </a:xfrm>
        </p:spPr>
        <p:txBody>
          <a:bodyPr anchor="b">
            <a:normAutofit/>
          </a:bodyPr>
          <a:lstStyle/>
          <a:p>
            <a:r>
              <a:rPr lang="en-US" dirty="0"/>
              <a:t>Plans</a:t>
            </a:r>
          </a:p>
        </p:txBody>
      </p:sp>
      <p:sp>
        <p:nvSpPr>
          <p:cNvPr id="3" name="Content Placeholder 2">
            <a:extLst>
              <a:ext uri="{FF2B5EF4-FFF2-40B4-BE49-F238E27FC236}">
                <a16:creationId xmlns:a16="http://schemas.microsoft.com/office/drawing/2014/main" id="{69AFAF13-DE89-F0D2-0354-AE2749CCF50A}"/>
              </a:ext>
            </a:extLst>
          </p:cNvPr>
          <p:cNvSpPr>
            <a:spLocks noGrp="1"/>
          </p:cNvSpPr>
          <p:nvPr>
            <p:ph idx="1"/>
          </p:nvPr>
        </p:nvSpPr>
        <p:spPr>
          <a:xfrm>
            <a:off x="761802" y="3825548"/>
            <a:ext cx="8933630" cy="2414531"/>
          </a:xfrm>
        </p:spPr>
        <p:txBody>
          <a:bodyPr anchor="t">
            <a:normAutofit/>
          </a:bodyPr>
          <a:lstStyle/>
          <a:p>
            <a:r>
              <a:rPr lang="en-US" dirty="0">
                <a:latin typeface="Times New Roman" panose="02020603050405020304" pitchFamily="18" charset="0"/>
                <a:cs typeface="Times New Roman" panose="02020603050405020304" pitchFamily="18" charset="0"/>
              </a:rPr>
              <a:t>I am a previous nutritional science major, and I have an interest in cardiovascular issues. In this study, I focused on race, BMI, sex, age, and smoking habits. I can further the research on what exactly it is about race that is a factor as well as the relationship between lifestyle and hypertension to include living conditions to gain a further understanding of the effects of these variables on hypertension. </a:t>
            </a:r>
            <a:endParaRPr lang="en-US" b="0" dirty="0">
              <a:effectLst/>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956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B01CC-774E-6971-7503-957FCAE40A94}"/>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3189B785-EDC7-C0BF-C334-DEADF83AE276}"/>
              </a:ext>
            </a:extLst>
          </p:cNvPr>
          <p:cNvSpPr>
            <a:spLocks noGrp="1"/>
          </p:cNvSpPr>
          <p:nvPr>
            <p:ph idx="1"/>
          </p:nvPr>
        </p:nvSpPr>
        <p:spPr>
          <a:xfrm>
            <a:off x="761799" y="2750126"/>
            <a:ext cx="10637721" cy="3610034"/>
          </a:xfrm>
        </p:spPr>
        <p:txBody>
          <a:bodyPr>
            <a:normAutofit fontScale="25000" lnSpcReduction="20000"/>
          </a:bodyPr>
          <a:lstStyle/>
          <a:p>
            <a:pPr>
              <a:lnSpc>
                <a:spcPct val="107000"/>
              </a:lnSpc>
              <a:spcBef>
                <a:spcPts val="0"/>
              </a:spcBef>
              <a:spcAft>
                <a:spcPts val="750"/>
              </a:spcAft>
            </a:pP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Appel, Lawrence J. "Lifestyle modification as a means to prevent and treat high blood pressure." Journal of the American Society of Nephrology 14.suppl_2 (2003): S99-S102.</a:t>
            </a:r>
          </a:p>
          <a:p>
            <a:pPr>
              <a:lnSpc>
                <a:spcPct val="107000"/>
              </a:lnSpc>
              <a:spcBef>
                <a:spcPts val="0"/>
              </a:spcBef>
              <a:spcAft>
                <a:spcPts val="750"/>
              </a:spcAft>
            </a:pPr>
            <a:r>
              <a:rPr lang="en-US" sz="3600" b="0" i="0" dirty="0">
                <a:solidFill>
                  <a:srgbClr val="1C1D1F"/>
                </a:solidFill>
                <a:effectLst/>
                <a:latin typeface="Times New Roman" panose="02020603050405020304" pitchFamily="18" charset="0"/>
                <a:cs typeface="Times New Roman" panose="02020603050405020304" pitchFamily="18" charset="0"/>
              </a:rPr>
              <a:t>Centers for Disease Control and Prevention. Hypertension cascade: hypertension prevalence, treatment and control estimates among US adults aged 18 years and older applying the criteria from the American College of Cardiology and American Heart Association's 2017 Hypertension Guideline—NHANES 2017–March 2020. Published 2023. Accessed May 3, 2024. </a:t>
            </a:r>
            <a:r>
              <a:rPr lang="en-US" sz="3600" b="0" i="0" dirty="0">
                <a:solidFill>
                  <a:srgbClr val="005EA2"/>
                </a:solidFill>
                <a:effectLst/>
                <a:latin typeface="Times New Roman" panose="02020603050405020304" pitchFamily="18" charset="0"/>
                <a:cs typeface="Times New Roman" panose="02020603050405020304" pitchFamily="18" charset="0"/>
                <a:hlinkClick r:id="rId4"/>
              </a:rPr>
              <a:t>https://millionhearts.hhs.gov/data-reports/hypertension-prevalence.html</a:t>
            </a:r>
            <a:endParaRPr lang="en-US" sz="3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07000"/>
              </a:lnSpc>
              <a:spcBef>
                <a:spcPts val="0"/>
              </a:spcBef>
              <a:spcAft>
                <a:spcPts val="750"/>
              </a:spcAft>
            </a:pPr>
            <a:r>
              <a:rPr lang="en-US" sz="3600" dirty="0">
                <a:solidFill>
                  <a:srgbClr val="222222"/>
                </a:solidFill>
                <a:effectLst/>
                <a:latin typeface="Helvetica" panose="020B0604020202020204" pitchFamily="34" charset="0"/>
                <a:ea typeface="Times New Roman" panose="02020603050405020304" pitchFamily="18" charset="0"/>
                <a:cs typeface="Times New Roman" panose="02020603050405020304" pitchFamily="18" charset="0"/>
              </a:rPr>
              <a:t>Chang W, Liu Y, Xiao Y, Yuan X, Xu X, Zhang S, Zhou S. A Machine-Learning-Based Prediction Method for Hypertension Outcomes Based on Medical Data. </a:t>
            </a:r>
            <a:r>
              <a:rPr lang="en-US" sz="3600" i="1" dirty="0">
                <a:solidFill>
                  <a:srgbClr val="222222"/>
                </a:solidFill>
                <a:effectLst/>
                <a:latin typeface="Helvetica" panose="020B0604020202020204" pitchFamily="34" charset="0"/>
                <a:ea typeface="Times New Roman" panose="02020603050405020304" pitchFamily="18" charset="0"/>
                <a:cs typeface="Times New Roman" panose="02020603050405020304" pitchFamily="18" charset="0"/>
              </a:rPr>
              <a:t>Diagnostics</a:t>
            </a:r>
            <a:r>
              <a:rPr lang="en-US" sz="3600" dirty="0">
                <a:solidFill>
                  <a:srgbClr val="222222"/>
                </a:solidFill>
                <a:effectLst/>
                <a:latin typeface="Helvetica" panose="020B0604020202020204" pitchFamily="34" charset="0"/>
                <a:ea typeface="Times New Roman" panose="02020603050405020304" pitchFamily="18" charset="0"/>
                <a:cs typeface="Times New Roman" panose="02020603050405020304" pitchFamily="18" charset="0"/>
              </a:rPr>
              <a:t>. 2019; 9(4):178. </a:t>
            </a:r>
            <a:r>
              <a:rPr lang="en-US" sz="3600" u="sng" dirty="0">
                <a:solidFill>
                  <a:srgbClr val="222222"/>
                </a:solidFill>
                <a:effectLst/>
                <a:latin typeface="Helvetica" panose="020B0604020202020204" pitchFamily="34" charset="0"/>
                <a:ea typeface="Times New Roman" panose="02020603050405020304" pitchFamily="18" charset="0"/>
                <a:cs typeface="Times New Roman" panose="02020603050405020304" pitchFamily="18" charset="0"/>
                <a:hlinkClick r:id="rId5"/>
              </a:rPr>
              <a:t>https://doi.org/10.3390/diagnostics9040178</a:t>
            </a:r>
            <a:endParaRPr lang="en-US" sz="3600" u="sng" dirty="0">
              <a:solidFill>
                <a:srgbClr val="222222"/>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50"/>
              </a:spcAft>
            </a:pP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Fuchs,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Flávio</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D., and Paul K.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Whelton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"High blood pressure and cardiovascular disease." Hypertension 75.2 (2020): 285-292.</a:t>
            </a:r>
            <a:endParaRPr lang="en-US" sz="3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750"/>
              </a:spcAft>
            </a:pPr>
            <a:r>
              <a:rPr lang="en-US"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Jung, C., Jung, S. H., Lee, B., Rosenberg, M., </a:t>
            </a:r>
            <a:r>
              <a:rPr lang="en-US"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Reaven</a:t>
            </a:r>
            <a:r>
              <a:rPr lang="en-US"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 M., &amp; Kim, S. H. (2017). Relationship among age, insulin resistance, and blood pressure. </a:t>
            </a:r>
            <a:r>
              <a:rPr lang="en-US" sz="3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Journal of the American Society of Hypertension</a:t>
            </a:r>
            <a:r>
              <a:rPr lang="en-US"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a:t>
            </a:r>
            <a:r>
              <a:rPr lang="en-US"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 359-365.e2. </a:t>
            </a:r>
            <a:r>
              <a:rPr lang="en-US" sz="36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https://doi.org/10.1016/j.jash.2017.04.005</a:t>
            </a:r>
            <a:endParaRPr lang="en-US" sz="36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0"/>
              </a:spcBef>
              <a:spcAft>
                <a:spcPts val="750"/>
              </a:spcAft>
            </a:pPr>
            <a:r>
              <a:rPr lang="en-US" sz="3600" dirty="0">
                <a:effectLst/>
                <a:latin typeface="Times New Roman" panose="02020603050405020304" pitchFamily="18" charset="0"/>
                <a:ea typeface="Aptos" panose="020B0004020202020204" pitchFamily="34" charset="0"/>
              </a:rPr>
              <a:t>Gordon T McInnes, How important is optimal blood pressure control? Clinical Therapeutics, Volume 26, Supplement A, 2004, Pages A3-A11, ISSN 0149-2918, </a:t>
            </a:r>
            <a:r>
              <a:rPr lang="en-US" sz="3600" u="sng"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7"/>
              </a:rPr>
              <a:t>https://doi.org/10.1016/S0149-2918(04)90140</a:t>
            </a:r>
            <a:r>
              <a:rPr lang="en-US" sz="3600" dirty="0">
                <a:effectLst/>
                <a:latin typeface="Times New Roman" panose="02020603050405020304" pitchFamily="18" charset="0"/>
                <a:ea typeface="Aptos" panose="020B0004020202020204" pitchFamily="34" charset="0"/>
              </a:rPr>
              <a:t> </a:t>
            </a:r>
            <a:endParaRPr lang="en-US" sz="3600" dirty="0"/>
          </a:p>
          <a:p>
            <a:pPr>
              <a:lnSpc>
                <a:spcPct val="107000"/>
              </a:lnSpc>
              <a:spcBef>
                <a:spcPts val="0"/>
              </a:spcBef>
              <a:spcAft>
                <a:spcPts val="750"/>
              </a:spcAft>
            </a:pP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Erin D. Michos &amp; Sadiya S. Khan (2021) Further understanding of ideal cardiovascular health score metrics and cardiovascular disease, Expert Review of Cardiovascular Therapy, 19:7, 607-617, DOI: 10.1080/14779072.2021.1937127</a:t>
            </a:r>
            <a:endParaRPr lang="en-US" sz="36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0"/>
              </a:spcBef>
              <a:spcAft>
                <a:spcPts val="750"/>
              </a:spcAft>
            </a:pP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Mosca, Irene,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Bláithín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Ní</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Bhuachalla</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and Rose Anne Kenny. "Explaining significant differences in subjective and objective measures of cardiovascular health: evidence for the socioeconomic gradient in a population-based study." BMC cardiovascular disorders 13 (2013): 1-8.</a:t>
            </a:r>
            <a:endParaRPr lang="en-US" sz="3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spcAft>
                <a:spcPts val="750"/>
              </a:spcAft>
            </a:pP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Jonathan Myers Exercise and Cardiovascular Health Originally published7 Jan 2003 https://doi.org/10.1161/01.CIR.0000048890.59383.8DCirculation. 2003;107:e2–e5</a:t>
            </a:r>
          </a:p>
          <a:p>
            <a:pPr>
              <a:lnSpc>
                <a:spcPct val="107000"/>
              </a:lnSpc>
              <a:spcBef>
                <a:spcPts val="0"/>
              </a:spcBef>
              <a:spcAft>
                <a:spcPts val="750"/>
              </a:spcAft>
            </a:pPr>
            <a:r>
              <a:rPr lang="en-US" sz="3600" dirty="0">
                <a:effectLst/>
              </a:rPr>
              <a:t>Koren, G., Nordon, G., Radinsky, K., </a:t>
            </a:r>
            <a:r>
              <a:rPr lang="en-US" sz="3600" dirty="0">
                <a:effectLst/>
                <a:latin typeface="Times New Roman" panose="02020603050405020304" pitchFamily="18" charset="0"/>
                <a:cs typeface="Times New Roman" panose="02020603050405020304" pitchFamily="18" charset="0"/>
              </a:rPr>
              <a:t>&amp;</a:t>
            </a:r>
            <a:r>
              <a:rPr lang="en-US" sz="3600" dirty="0">
                <a:effectLst/>
              </a:rPr>
              <a:t> Shalev, V. (2018, April 24). </a:t>
            </a:r>
            <a:r>
              <a:rPr lang="en-US" sz="3600" i="1" dirty="0">
                <a:effectLst/>
              </a:rPr>
              <a:t>Darrell R. Abernethy (1949‐2017) - 2018 - pharmacology research &amp; perspectives - </a:t>
            </a:r>
            <a:r>
              <a:rPr lang="en-US" sz="3600" i="1" dirty="0" err="1">
                <a:effectLst/>
              </a:rPr>
              <a:t>wiley</a:t>
            </a:r>
            <a:r>
              <a:rPr lang="en-US" sz="3600" i="1" dirty="0">
                <a:effectLst/>
              </a:rPr>
              <a:t> online library</a:t>
            </a:r>
            <a:r>
              <a:rPr lang="en-US" sz="3600" dirty="0">
                <a:effectLst/>
              </a:rPr>
              <a:t>. Machine learning of big data in gaining insight into successful treatment of hypertension. https://bpspubs.onlinelibrary.wiley.com/doi/full/10.1002/prp2.382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2355850" algn="l"/>
              </a:tabLst>
            </a:pPr>
            <a:r>
              <a:rPr lang="en-US" sz="3600" dirty="0" err="1">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Vasan</a:t>
            </a:r>
            <a:r>
              <a:rPr lang="en-US" sz="3600"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 RS</a:t>
            </a:r>
            <a:r>
              <a:rPr lang="en-US" sz="3600" dirty="0">
                <a:effectLst/>
                <a:latin typeface="Calibri" panose="020F0502020204030204" pitchFamily="34" charset="0"/>
                <a:ea typeface="Calibri" panose="020F0502020204030204" pitchFamily="34" charset="0"/>
                <a:cs typeface="Times New Roman" panose="02020603050405020304" pitchFamily="18" charset="0"/>
              </a:rPr>
              <a:t>, </a:t>
            </a:r>
            <a:r>
              <a:rPr lang="en-US" sz="3600" dirty="0" err="1">
                <a:effectLst/>
                <a:latin typeface="Calibri" panose="020F0502020204030204" pitchFamily="34" charset="0"/>
                <a:ea typeface="Calibri" panose="020F0502020204030204" pitchFamily="34" charset="0"/>
                <a:cs typeface="Times New Roman" panose="02020603050405020304" pitchFamily="18" charset="0"/>
              </a:rPr>
              <a:t>Beiser</a:t>
            </a:r>
            <a:r>
              <a:rPr lang="en-US" sz="3600" dirty="0">
                <a:effectLst/>
                <a:latin typeface="Calibri" panose="020F0502020204030204" pitchFamily="34" charset="0"/>
                <a:ea typeface="Calibri" panose="020F0502020204030204" pitchFamily="34" charset="0"/>
                <a:cs typeface="Times New Roman" panose="02020603050405020304" pitchFamily="18" charset="0"/>
              </a:rPr>
              <a:t> A, Seshadri S, et al. Residual Lifetime Risk for Developing Hypertension in Middle-aged Women and Men: The Framingham Heart Study. </a:t>
            </a:r>
            <a:r>
              <a:rPr lang="en-US" sz="3600" i="1" dirty="0">
                <a:effectLst/>
                <a:latin typeface="Helvetica" panose="020B0604020202020204" pitchFamily="34" charset="0"/>
                <a:ea typeface="Calibri" panose="020F0502020204030204" pitchFamily="34" charset="0"/>
                <a:cs typeface="Times New Roman" panose="02020603050405020304" pitchFamily="18" charset="0"/>
              </a:rPr>
              <a:t>JAMA.</a:t>
            </a:r>
            <a:r>
              <a:rPr lang="en-US" sz="3600" dirty="0">
                <a:effectLst/>
                <a:latin typeface="Calibri" panose="020F0502020204030204" pitchFamily="34" charset="0"/>
                <a:ea typeface="Calibri" panose="020F0502020204030204" pitchFamily="34" charset="0"/>
                <a:cs typeface="Times New Roman" panose="02020603050405020304" pitchFamily="18" charset="0"/>
              </a:rPr>
              <a:t> 2002;287(8):1003–1010. doi:10.1001/jama.287.8.1003</a:t>
            </a:r>
          </a:p>
          <a:p>
            <a:pPr marL="0" marR="0">
              <a:lnSpc>
                <a:spcPct val="107000"/>
              </a:lnSpc>
              <a:spcBef>
                <a:spcPts val="0"/>
              </a:spcBef>
              <a:spcAft>
                <a:spcPts val="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Prediction of Incident Hypertension Within the Next Year: Prospective Study Using Statewide Electronic Health Records and </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Machine Learning </a:t>
            </a:r>
            <a:r>
              <a:rPr lang="en-US" sz="3600" dirty="0">
                <a:latin typeface="Calibri" panose="020F0502020204030204" pitchFamily="34" charset="0"/>
                <a:ea typeface="Calibri" panose="020F0502020204030204" pitchFamily="34" charset="0"/>
                <a:cs typeface="Times New Roman" panose="02020603050405020304" pitchFamily="18" charset="0"/>
              </a:rPr>
              <a:t> </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Ye C, Fu T, Hao S, Zhang Y, Wang O, Jin B, Xia M, Liu M, Zhou X, Wu Q, Guo Y, Zhu C, Li Y, Culver </a:t>
            </a:r>
            <a:r>
              <a:rPr lang="en-US" sz="3600" dirty="0" err="1">
                <a:latin typeface="Times New Roman" panose="02020603050405020304" pitchFamily="18" charset="0"/>
                <a:ea typeface="Times New Roman" panose="02020603050405020304" pitchFamily="18" charset="0"/>
                <a:cs typeface="Times New Roman" panose="02020603050405020304" pitchFamily="18" charset="0"/>
              </a:rPr>
              <a:t>D,Alfreds</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 S, Stearns F, Sylvester K, Widen E, </a:t>
            </a:r>
            <a:r>
              <a:rPr lang="en-US" sz="3600" dirty="0" err="1">
                <a:latin typeface="Times New Roman" panose="02020603050405020304" pitchFamily="18" charset="0"/>
                <a:ea typeface="Times New Roman" panose="02020603050405020304" pitchFamily="18" charset="0"/>
                <a:cs typeface="Times New Roman" panose="02020603050405020304" pitchFamily="18" charset="0"/>
              </a:rPr>
              <a:t>McElhinney</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 D, Ling X</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J Med Internet Res 2018;20(1):e22</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URL: https://www.jmir.org/2018/1/e22</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DOI: 10.2196/jmir.9268</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 name="cap1">
            <a:hlinkClick r:id="" action="ppaction://media"/>
            <a:extLst>
              <a:ext uri="{FF2B5EF4-FFF2-40B4-BE49-F238E27FC236}">
                <a16:creationId xmlns:a16="http://schemas.microsoft.com/office/drawing/2014/main" id="{1D2E62FD-8BF6-1051-6FEB-7B807ED72EE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97947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24">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EA5E0B-4BFA-E90F-4F6E-1A8AB2657254}"/>
              </a:ext>
            </a:extLst>
          </p:cNvPr>
          <p:cNvSpPr>
            <a:spLocks noGrp="1"/>
          </p:cNvSpPr>
          <p:nvPr>
            <p:ph type="title"/>
          </p:nvPr>
        </p:nvSpPr>
        <p:spPr>
          <a:xfrm>
            <a:off x="761801" y="858983"/>
            <a:ext cx="9906799" cy="1161594"/>
          </a:xfrm>
        </p:spPr>
        <p:txBody>
          <a:bodyPr>
            <a:normAutofit/>
          </a:bodyPr>
          <a:lstStyle/>
          <a:p>
            <a:r>
              <a:rPr lang="en-US"/>
              <a:t>				Introduction</a:t>
            </a:r>
            <a:endParaRPr lang="en-US" dirty="0"/>
          </a:p>
        </p:txBody>
      </p:sp>
      <p:pic>
        <p:nvPicPr>
          <p:cNvPr id="6" name="Picture 5" descr="A chart with different colored squares&#10;&#10;Description automatically generated">
            <a:extLst>
              <a:ext uri="{FF2B5EF4-FFF2-40B4-BE49-F238E27FC236}">
                <a16:creationId xmlns:a16="http://schemas.microsoft.com/office/drawing/2014/main" id="{A81511A9-9439-9492-392B-C38DC9ECB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367" y="2594315"/>
            <a:ext cx="4955147" cy="3381887"/>
          </a:xfrm>
          <a:prstGeom prst="rect">
            <a:avLst/>
          </a:prstGeom>
        </p:spPr>
      </p:pic>
      <p:sp>
        <p:nvSpPr>
          <p:cNvPr id="3" name="Content Placeholder 2">
            <a:extLst>
              <a:ext uri="{FF2B5EF4-FFF2-40B4-BE49-F238E27FC236}">
                <a16:creationId xmlns:a16="http://schemas.microsoft.com/office/drawing/2014/main" id="{DC86A083-E102-1A45-EB93-AA36435E8894}"/>
              </a:ext>
            </a:extLst>
          </p:cNvPr>
          <p:cNvSpPr>
            <a:spLocks noGrp="1"/>
          </p:cNvSpPr>
          <p:nvPr>
            <p:ph idx="1"/>
          </p:nvPr>
        </p:nvSpPr>
        <p:spPr>
          <a:xfrm>
            <a:off x="6649081" y="2638498"/>
            <a:ext cx="4119258" cy="3601581"/>
          </a:xfrm>
        </p:spPr>
        <p:txBody>
          <a:bodyPr anchor="ctr">
            <a:normAutofit fontScale="92500" lnSpcReduction="10000"/>
          </a:bodyPr>
          <a:lstStyle/>
          <a:p>
            <a:pPr marL="0" marR="0">
              <a:lnSpc>
                <a:spcPct val="100000"/>
              </a:lnSpc>
              <a:spcBef>
                <a:spcPts val="0"/>
              </a:spcBef>
              <a:spcAft>
                <a:spcPts val="800"/>
              </a:spcAft>
            </a:pP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0"/>
              </a:spcBef>
              <a:spcAft>
                <a:spcPts val="800"/>
              </a:spcAft>
            </a:pPr>
            <a:r>
              <a:rPr lang="en-US" sz="1700" b="1" i="0" dirty="0">
                <a:solidFill>
                  <a:srgbClr val="1C1D1F"/>
                </a:solidFill>
                <a:effectLst/>
                <a:latin typeface="Times New Roman" panose="02020603050405020304" pitchFamily="18" charset="0"/>
                <a:cs typeface="Times New Roman" panose="02020603050405020304" pitchFamily="18" charset="0"/>
              </a:rPr>
              <a:t>Nearly half of adults have high blood pressure (48.1%, 119.9 million) (CDC 2023)</a:t>
            </a:r>
            <a:endParaRPr lang="en-US" sz="17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0000"/>
              </a:lnSpc>
              <a:spcBef>
                <a:spcPts val="0"/>
              </a:spcBef>
              <a:spcAft>
                <a:spcPts val="800"/>
              </a:spcAft>
            </a:pP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00000"/>
              </a:lnSpc>
              <a:spcBef>
                <a:spcPts val="0"/>
              </a:spcBef>
              <a:spcAft>
                <a:spcPts val="800"/>
              </a:spcAft>
              <a:buFont typeface="Arial" panose="020B0604020202020204" pitchFamily="34" charset="0"/>
              <a:buChar char="•"/>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Hypertension </a:t>
            </a:r>
            <a:r>
              <a:rPr lang="en-US" sz="1700" dirty="0">
                <a:latin typeface="Times New Roman" panose="02020603050405020304" pitchFamily="18" charset="0"/>
                <a:ea typeface="Calibri" panose="020F0502020204030204" pitchFamily="34" charset="0"/>
                <a:cs typeface="Times New Roman" panose="02020603050405020304" pitchFamily="18" charset="0"/>
              </a:rPr>
              <a:t>is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where the Systolic reading is 1</a:t>
            </a:r>
            <a:r>
              <a:rPr lang="en-US" sz="1700" dirty="0">
                <a:latin typeface="Times New Roman" panose="02020603050405020304" pitchFamily="18" charset="0"/>
                <a:ea typeface="Calibri" panose="020F0502020204030204" pitchFamily="34" charset="0"/>
                <a:cs typeface="Times New Roman" panose="02020603050405020304" pitchFamily="18" charset="0"/>
              </a:rPr>
              <a:t>3</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0 mm Hg or higher and the Diastolic reading is 80 mm Hg or higher.</a:t>
            </a:r>
          </a:p>
          <a:p>
            <a:pPr marL="342900" marR="0" indent="-342900">
              <a:lnSpc>
                <a:spcPct val="100000"/>
              </a:lnSpc>
              <a:spcBef>
                <a:spcPts val="0"/>
              </a:spcBef>
              <a:spcAft>
                <a:spcPts val="800"/>
              </a:spcAft>
              <a:buFont typeface="Arial" panose="020B0604020202020204" pitchFamily="34" charset="0"/>
              <a:buChar char="•"/>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Hypertension is a risk factor for cardiovascular diseases including strokes. (Appel, Lawrence, 2003).</a:t>
            </a:r>
          </a:p>
          <a:p>
            <a:pPr marL="342900" marR="0" indent="-342900">
              <a:lnSpc>
                <a:spcPct val="100000"/>
              </a:lnSpc>
              <a:spcBef>
                <a:spcPts val="0"/>
              </a:spcBef>
              <a:spcAft>
                <a:spcPts val="800"/>
              </a:spcAft>
              <a:buFont typeface="Arial" panose="020B0604020202020204" pitchFamily="34" charset="0"/>
              <a:buChar char="•"/>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Medication and adjusting lifestyle habits are the usual approaches to treating hypertension. (Appel, Lawrence, 2003).</a:t>
            </a:r>
          </a:p>
          <a:p>
            <a:pPr>
              <a:lnSpc>
                <a:spcPct val="100000"/>
              </a:lnSpc>
            </a:pPr>
            <a:endParaRPr lang="en-US" sz="1700" dirty="0"/>
          </a:p>
        </p:txBody>
      </p:sp>
      <p:cxnSp>
        <p:nvCxnSpPr>
          <p:cNvPr id="26" name="Straight Connector 2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2E686C4-6AB7-8281-88C5-489FC5E08A16}"/>
              </a:ext>
            </a:extLst>
          </p:cNvPr>
          <p:cNvSpPr txBox="1"/>
          <p:nvPr/>
        </p:nvSpPr>
        <p:spPr>
          <a:xfrm>
            <a:off x="108284" y="6345881"/>
            <a:ext cx="4955147" cy="415498"/>
          </a:xfrm>
          <a:prstGeom prst="rect">
            <a:avLst/>
          </a:prstGeom>
          <a:noFill/>
        </p:spPr>
        <p:txBody>
          <a:bodyPr wrap="square" rtlCol="0">
            <a:spAutoFit/>
          </a:bodyPr>
          <a:lstStyle/>
          <a:p>
            <a:r>
              <a:rPr lang="en-US" sz="1050" dirty="0"/>
              <a:t>https://www.heart.org/en/health-topics/high-blood-pressure/find-high-blood-pressure-tools--resources/blood-pressure-fact-sheets</a:t>
            </a:r>
          </a:p>
        </p:txBody>
      </p:sp>
    </p:spTree>
    <p:extLst>
      <p:ext uri="{BB962C8B-B14F-4D97-AF65-F5344CB8AC3E}">
        <p14:creationId xmlns:p14="http://schemas.microsoft.com/office/powerpoint/2010/main" val="39331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3C93E-FA4C-9ED2-628A-ADE1609BD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987728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118A6E-4207-14AC-43FB-90C44344DDEB}"/>
              </a:ext>
            </a:extLst>
          </p:cNvPr>
          <p:cNvSpPr>
            <a:spLocks noGrp="1"/>
          </p:cNvSpPr>
          <p:nvPr>
            <p:ph type="title"/>
          </p:nvPr>
        </p:nvSpPr>
        <p:spPr>
          <a:xfrm>
            <a:off x="6788582" y="858983"/>
            <a:ext cx="3968783" cy="2021378"/>
          </a:xfrm>
        </p:spPr>
        <p:txBody>
          <a:bodyPr vert="horz" lIns="91440" tIns="45720" rIns="91440" bIns="45720" rtlCol="0">
            <a:normAutofit/>
          </a:bodyPr>
          <a:lstStyle/>
          <a:p>
            <a:r>
              <a:rPr lang="en-US" sz="4800" dirty="0"/>
              <a:t>Purpose of Research</a:t>
            </a:r>
          </a:p>
        </p:txBody>
      </p:sp>
      <p:pic>
        <p:nvPicPr>
          <p:cNvPr id="5" name="Picture 4" descr="Glasses on top of a book">
            <a:extLst>
              <a:ext uri="{FF2B5EF4-FFF2-40B4-BE49-F238E27FC236}">
                <a16:creationId xmlns:a16="http://schemas.microsoft.com/office/drawing/2014/main" id="{D2AA0278-9E75-9C26-F62A-B345CB38A0B9}"/>
              </a:ext>
            </a:extLst>
          </p:cNvPr>
          <p:cNvPicPr>
            <a:picLocks noChangeAspect="1"/>
          </p:cNvPicPr>
          <p:nvPr/>
        </p:nvPicPr>
        <p:blipFill rotWithShape="1">
          <a:blip r:embed="rId3"/>
          <a:srcRect l="6888" r="31528" b="-1"/>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5EF358C1-BA74-4840-ABB0-01C89A383D6C}"/>
              </a:ext>
            </a:extLst>
          </p:cNvPr>
          <p:cNvSpPr>
            <a:spLocks noGrp="1"/>
          </p:cNvSpPr>
          <p:nvPr>
            <p:ph idx="1"/>
          </p:nvPr>
        </p:nvSpPr>
        <p:spPr>
          <a:xfrm>
            <a:off x="6788582" y="3282696"/>
            <a:ext cx="3968783" cy="2957383"/>
          </a:xfrm>
        </p:spPr>
        <p:txBody>
          <a:bodyPr anchor="ctr">
            <a:normAutofit lnSpcReduction="10000"/>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Previous research has focused on hypertension as a component of cardiovascular health.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purpose of this research is to explore what variables play a role in the likelihood of developing hypertension.</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526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E9F3-183C-77DB-17EE-15FB9004519F}"/>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E37B7BFE-6302-9EFB-31BB-19AAD93B9047}"/>
              </a:ext>
            </a:extLst>
          </p:cNvPr>
          <p:cNvSpPr>
            <a:spLocks noGrp="1"/>
          </p:cNvSpPr>
          <p:nvPr>
            <p:ph idx="1"/>
          </p:nvPr>
        </p:nvSpPr>
        <p:spPr/>
        <p:txBody>
          <a:bodyPr/>
          <a:lstStyle/>
          <a:p>
            <a:pPr marL="342900" indent="-342900">
              <a:buFont typeface="Arial" panose="020B0604020202020204" pitchFamily="34" charset="0"/>
              <a:buChar char="•"/>
            </a:pPr>
            <a:r>
              <a:rPr lang="en-US" dirty="0"/>
              <a:t>Data Preparation</a:t>
            </a:r>
          </a:p>
          <a:p>
            <a:pPr marL="342900" indent="-342900">
              <a:buFont typeface="Arial" panose="020B0604020202020204" pitchFamily="34" charset="0"/>
              <a:buChar char="•"/>
            </a:pPr>
            <a:r>
              <a:rPr lang="en-US" dirty="0"/>
              <a:t>Data Analysis</a:t>
            </a:r>
          </a:p>
          <a:p>
            <a:pPr marL="342900" indent="-342900">
              <a:buFont typeface="Arial" panose="020B0604020202020204" pitchFamily="34" charset="0"/>
              <a:buChar char="•"/>
            </a:pPr>
            <a:r>
              <a:rPr lang="en-US" dirty="0"/>
              <a:t>Model Evaluation</a:t>
            </a:r>
          </a:p>
        </p:txBody>
      </p:sp>
    </p:spTree>
    <p:extLst>
      <p:ext uri="{BB962C8B-B14F-4D97-AF65-F5344CB8AC3E}">
        <p14:creationId xmlns:p14="http://schemas.microsoft.com/office/powerpoint/2010/main" val="3944335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20A6-85D1-A5A6-C962-9884604EBD27}"/>
              </a:ext>
            </a:extLst>
          </p:cNvPr>
          <p:cNvSpPr>
            <a:spLocks noGrp="1"/>
          </p:cNvSpPr>
          <p:nvPr>
            <p:ph type="title"/>
          </p:nvPr>
        </p:nvSpPr>
        <p:spPr/>
        <p:txBody>
          <a:bodyPr>
            <a:normAutofit/>
          </a:bodyPr>
          <a:lstStyle/>
          <a:p>
            <a:r>
              <a:rPr lang="en-US" dirty="0"/>
              <a:t>					Data</a:t>
            </a:r>
          </a:p>
        </p:txBody>
      </p:sp>
      <p:sp>
        <p:nvSpPr>
          <p:cNvPr id="3" name="Content Placeholder 2">
            <a:extLst>
              <a:ext uri="{FF2B5EF4-FFF2-40B4-BE49-F238E27FC236}">
                <a16:creationId xmlns:a16="http://schemas.microsoft.com/office/drawing/2014/main" id="{9D9B0E61-B265-6445-BD8F-851790049825}"/>
              </a:ext>
            </a:extLst>
          </p:cNvPr>
          <p:cNvSpPr>
            <a:spLocks noGrp="1"/>
          </p:cNvSpPr>
          <p:nvPr>
            <p:ph sz="half" idx="1"/>
          </p:nvPr>
        </p:nvSpPr>
        <p:spPr/>
        <p:txBody>
          <a:bodyPr>
            <a:noAutofit/>
          </a:bodyPr>
          <a:lstStyle/>
          <a:p>
            <a:pPr marL="285750" indent="-285750">
              <a:lnSpc>
                <a:spcPct val="100000"/>
              </a:lnSpc>
              <a:buFont typeface="Arial" panose="020B0604020202020204" pitchFamily="34" charset="0"/>
              <a:buChar char="•"/>
            </a:pPr>
            <a:r>
              <a:rPr lang="en-US" sz="2000" b="0" i="0" dirty="0">
                <a:solidFill>
                  <a:srgbClr val="000000"/>
                </a:solidFill>
                <a:effectLst/>
              </a:rPr>
              <a:t>The National Health and Nutrition Examination Survey (NHANES) provided the data. NHANES is a series of studies designed to analyze the health and nutritional status of adults and children in the United States. </a:t>
            </a:r>
          </a:p>
          <a:p>
            <a:pPr marL="285750" indent="-285750">
              <a:lnSpc>
                <a:spcPct val="100000"/>
              </a:lnSpc>
              <a:buFont typeface="Arial" panose="020B0604020202020204" pitchFamily="34" charset="0"/>
              <a:buChar char="•"/>
            </a:pPr>
            <a:r>
              <a:rPr lang="en-US" sz="2000" dirty="0"/>
              <a:t>The datasets used came from the NHANES 2017 March 2020 Pre-Pandemic data. It contained the demographics, BMI, Blood pressure, and smoking data from that time.</a:t>
            </a:r>
          </a:p>
        </p:txBody>
      </p:sp>
      <p:sp>
        <p:nvSpPr>
          <p:cNvPr id="4" name="Content Placeholder 3">
            <a:extLst>
              <a:ext uri="{FF2B5EF4-FFF2-40B4-BE49-F238E27FC236}">
                <a16:creationId xmlns:a16="http://schemas.microsoft.com/office/drawing/2014/main" id="{97694479-8A6D-7026-E282-CDEFA08C1998}"/>
              </a:ext>
            </a:extLst>
          </p:cNvPr>
          <p:cNvSpPr>
            <a:spLocks noGrp="1"/>
          </p:cNvSpPr>
          <p:nvPr>
            <p:ph sz="half" idx="2"/>
          </p:nvPr>
        </p:nvSpPr>
        <p:spPr/>
        <p:txBody>
          <a:bodyPr>
            <a:normAutofit lnSpcReduction="10000"/>
          </a:bodyPr>
          <a:lstStyle/>
          <a:p>
            <a:pPr marL="342900" indent="-342900">
              <a:buFont typeface="Arial" panose="020B0604020202020204" pitchFamily="34" charset="0"/>
              <a:buChar char="•"/>
            </a:pPr>
            <a:r>
              <a:rPr lang="en-US" sz="2000" dirty="0"/>
              <a:t>The data was mined from 15,560 interviews and 14,300 examinations. </a:t>
            </a:r>
          </a:p>
          <a:p>
            <a:endParaRPr lang="en-US" sz="2000" dirty="0"/>
          </a:p>
          <a:p>
            <a:pPr marL="342900" indent="-342900">
              <a:buFont typeface="Arial" panose="020B0604020202020204" pitchFamily="34" charset="0"/>
              <a:buChar char="•"/>
            </a:pPr>
            <a:r>
              <a:rPr lang="en-US" sz="2000" dirty="0"/>
              <a:t>Participants with high blood pressure: 3,597</a:t>
            </a:r>
          </a:p>
          <a:p>
            <a:pPr marL="342900" indent="-342900">
              <a:buFont typeface="Arial" panose="020B0604020202020204" pitchFamily="34" charset="0"/>
              <a:buChar char="•"/>
            </a:pPr>
            <a:r>
              <a:rPr lang="en-US" sz="2000" dirty="0"/>
              <a:t>Participants without high blood pressure: 6,586</a:t>
            </a:r>
          </a:p>
          <a:p>
            <a:pPr marL="342900" indent="-342900">
              <a:buFont typeface="Arial" panose="020B0604020202020204" pitchFamily="34" charset="0"/>
              <a:buChar char="•"/>
            </a:pPr>
            <a:r>
              <a:rPr lang="en-US" sz="2000" dirty="0"/>
              <a:t>Male and female age 0-150</a:t>
            </a:r>
          </a:p>
        </p:txBody>
      </p:sp>
    </p:spTree>
    <p:extLst>
      <p:ext uri="{BB962C8B-B14F-4D97-AF65-F5344CB8AC3E}">
        <p14:creationId xmlns:p14="http://schemas.microsoft.com/office/powerpoint/2010/main" val="2618238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of a bar chart&#10;&#10;Description automatically generated with medium confidence">
            <a:extLst>
              <a:ext uri="{FF2B5EF4-FFF2-40B4-BE49-F238E27FC236}">
                <a16:creationId xmlns:a16="http://schemas.microsoft.com/office/drawing/2014/main" id="{F80D362B-A01A-9A50-666A-2E9A1BE70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54829"/>
            <a:ext cx="6369377" cy="3407231"/>
          </a:xfrm>
          <a:prstGeom prst="rect">
            <a:avLst/>
          </a:prstGeom>
        </p:spPr>
      </p:pic>
      <p:pic>
        <p:nvPicPr>
          <p:cNvPr id="3" name="Picture 2">
            <a:extLst>
              <a:ext uri="{FF2B5EF4-FFF2-40B4-BE49-F238E27FC236}">
                <a16:creationId xmlns:a16="http://schemas.microsoft.com/office/drawing/2014/main" id="{E1B12B53-81DD-27E7-30D3-016FB21FC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3" y="1"/>
            <a:ext cx="5791498" cy="3429000"/>
          </a:xfrm>
          <a:prstGeom prst="rect">
            <a:avLst/>
          </a:prstGeom>
        </p:spPr>
      </p:pic>
      <p:pic>
        <p:nvPicPr>
          <p:cNvPr id="6" name="Picture 5">
            <a:extLst>
              <a:ext uri="{FF2B5EF4-FFF2-40B4-BE49-F238E27FC236}">
                <a16:creationId xmlns:a16="http://schemas.microsoft.com/office/drawing/2014/main" id="{57782E17-F0E1-25EC-C389-260305405C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3533" y="37421"/>
            <a:ext cx="6618467" cy="3429000"/>
          </a:xfrm>
          <a:prstGeom prst="rect">
            <a:avLst/>
          </a:prstGeom>
        </p:spPr>
      </p:pic>
      <p:pic>
        <p:nvPicPr>
          <p:cNvPr id="10" name="Picture 9">
            <a:extLst>
              <a:ext uri="{FF2B5EF4-FFF2-40B4-BE49-F238E27FC236}">
                <a16:creationId xmlns:a16="http://schemas.microsoft.com/office/drawing/2014/main" id="{9AF34E18-6351-E206-7211-9F74CA7FA6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644" y="3391579"/>
            <a:ext cx="6369377" cy="3429000"/>
          </a:xfrm>
          <a:prstGeom prst="rect">
            <a:avLst/>
          </a:prstGeom>
        </p:spPr>
      </p:pic>
    </p:spTree>
    <p:extLst>
      <p:ext uri="{BB962C8B-B14F-4D97-AF65-F5344CB8AC3E}">
        <p14:creationId xmlns:p14="http://schemas.microsoft.com/office/powerpoint/2010/main" val="3691361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2CB1F-EFD3-343C-883D-1EFD6DB38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929" y="1434997"/>
            <a:ext cx="5658141" cy="3988005"/>
          </a:xfrm>
          <a:prstGeom prst="rect">
            <a:avLst/>
          </a:prstGeom>
        </p:spPr>
      </p:pic>
    </p:spTree>
    <p:extLst>
      <p:ext uri="{BB962C8B-B14F-4D97-AF65-F5344CB8AC3E}">
        <p14:creationId xmlns:p14="http://schemas.microsoft.com/office/powerpoint/2010/main" val="18779576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3|0.7|0.9"/>
</p:tagLst>
</file>

<file path=ppt/theme/theme1.xml><?xml version="1.0" encoding="utf-8"?>
<a:theme xmlns:a="http://schemas.openxmlformats.org/drawingml/2006/main" name="BevelVTI">
  <a:themeElements>
    <a:clrScheme name="AnalogousFromLightSeedLeftStep">
      <a:dk1>
        <a:srgbClr val="000000"/>
      </a:dk1>
      <a:lt1>
        <a:srgbClr val="FFFFFF"/>
      </a:lt1>
      <a:dk2>
        <a:srgbClr val="412426"/>
      </a:dk2>
      <a:lt2>
        <a:srgbClr val="E2E3E8"/>
      </a:lt2>
      <a:accent1>
        <a:srgbClr val="AAA081"/>
      </a:accent1>
      <a:accent2>
        <a:srgbClr val="BA947F"/>
      </a:accent2>
      <a:accent3>
        <a:srgbClr val="C59396"/>
      </a:accent3>
      <a:accent4>
        <a:srgbClr val="BA7F9B"/>
      </a:accent4>
      <a:accent5>
        <a:srgbClr val="C38FBD"/>
      </a:accent5>
      <a:accent6>
        <a:srgbClr val="A87FBA"/>
      </a:accent6>
      <a:hlink>
        <a:srgbClr val="6979AE"/>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63441</TotalTime>
  <Words>2982</Words>
  <Application>Microsoft Office PowerPoint</Application>
  <PresentationFormat>Widescreen</PresentationFormat>
  <Paragraphs>274</Paragraphs>
  <Slides>21</Slides>
  <Notes>17</Notes>
  <HiddenSlides>3</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Aptos</vt:lpstr>
      <vt:lpstr>Arial</vt:lpstr>
      <vt:lpstr>Bierstadt</vt:lpstr>
      <vt:lpstr>Calibri</vt:lpstr>
      <vt:lpstr>Google Sans</vt:lpstr>
      <vt:lpstr>Guardian TextSans Web</vt:lpstr>
      <vt:lpstr>Helvetica</vt:lpstr>
      <vt:lpstr>Nunito</vt:lpstr>
      <vt:lpstr>Open Sans</vt:lpstr>
      <vt:lpstr>Times New Roman</vt:lpstr>
      <vt:lpstr>BevelVTI</vt:lpstr>
      <vt:lpstr>Using Machine Learning to Predict Hypertension                                   </vt:lpstr>
      <vt:lpstr>    Objective                              </vt:lpstr>
      <vt:lpstr>    Introduction</vt:lpstr>
      <vt:lpstr>PowerPoint Presentation</vt:lpstr>
      <vt:lpstr>Purpose of Research</vt:lpstr>
      <vt:lpstr>Methods</vt:lpstr>
      <vt:lpstr>     Data</vt:lpstr>
      <vt:lpstr>PowerPoint Presentation</vt:lpstr>
      <vt:lpstr>PowerPoint Presentation</vt:lpstr>
      <vt:lpstr>PowerPoint Presentation</vt:lpstr>
      <vt:lpstr>Methods: Supervised Machine Learning</vt:lpstr>
      <vt:lpstr>Model Performance on Classification Tasks</vt:lpstr>
      <vt:lpstr>Accuracy Score</vt:lpstr>
      <vt:lpstr>Test data</vt:lpstr>
      <vt:lpstr>ROC Curve and Area</vt:lpstr>
      <vt:lpstr>Precision-Recall Curve </vt:lpstr>
      <vt:lpstr> XGBoost</vt:lpstr>
      <vt:lpstr>Results</vt:lpstr>
      <vt:lpstr>Conclusion</vt:lpstr>
      <vt:lpstr>Plans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 and Hypertension</dc:title>
  <dc:creator>Davidson, Tiffany L</dc:creator>
  <cp:lastModifiedBy>Davidson, Tiffany L</cp:lastModifiedBy>
  <cp:revision>36</cp:revision>
  <dcterms:created xsi:type="dcterms:W3CDTF">2024-02-23T19:54:47Z</dcterms:created>
  <dcterms:modified xsi:type="dcterms:W3CDTF">2025-04-25T17:49:30Z</dcterms:modified>
</cp:coreProperties>
</file>